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67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2" r:id="rId1"/>
  </p:sldMasterIdLst>
  <p:notesMasterIdLst>
    <p:notesMasterId r:id="rId87"/>
  </p:notesMasterIdLst>
  <p:sldIdLst>
    <p:sldId id="256" r:id="rId2"/>
    <p:sldId id="361" r:id="rId3"/>
    <p:sldId id="338" r:id="rId4"/>
    <p:sldId id="340" r:id="rId5"/>
    <p:sldId id="362" r:id="rId6"/>
    <p:sldId id="358" r:id="rId7"/>
    <p:sldId id="363" r:id="rId8"/>
    <p:sldId id="368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80" r:id="rId18"/>
    <p:sldId id="379" r:id="rId19"/>
    <p:sldId id="383" r:id="rId20"/>
    <p:sldId id="384" r:id="rId21"/>
    <p:sldId id="385" r:id="rId22"/>
    <p:sldId id="386" r:id="rId23"/>
    <p:sldId id="387" r:id="rId24"/>
    <p:sldId id="388" r:id="rId25"/>
    <p:sldId id="389" r:id="rId26"/>
    <p:sldId id="390" r:id="rId27"/>
    <p:sldId id="391" r:id="rId28"/>
    <p:sldId id="392" r:id="rId29"/>
    <p:sldId id="393" r:id="rId30"/>
    <p:sldId id="394" r:id="rId31"/>
    <p:sldId id="395" r:id="rId32"/>
    <p:sldId id="396" r:id="rId33"/>
    <p:sldId id="369" r:id="rId34"/>
    <p:sldId id="333" r:id="rId35"/>
    <p:sldId id="334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8" r:id="rId67"/>
    <p:sldId id="370" r:id="rId68"/>
    <p:sldId id="367" r:id="rId69"/>
    <p:sldId id="346" r:id="rId70"/>
    <p:sldId id="347" r:id="rId71"/>
    <p:sldId id="348" r:id="rId72"/>
    <p:sldId id="349" r:id="rId73"/>
    <p:sldId id="350" r:id="rId74"/>
    <p:sldId id="351" r:id="rId75"/>
    <p:sldId id="366" r:id="rId76"/>
    <p:sldId id="352" r:id="rId77"/>
    <p:sldId id="353" r:id="rId78"/>
    <p:sldId id="354" r:id="rId79"/>
    <p:sldId id="355" r:id="rId80"/>
    <p:sldId id="356" r:id="rId81"/>
    <p:sldId id="357" r:id="rId82"/>
    <p:sldId id="327" r:id="rId83"/>
    <p:sldId id="328" r:id="rId84"/>
    <p:sldId id="332" r:id="rId85"/>
    <p:sldId id="382" r:id="rId8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7" autoAdjust="0"/>
    <p:restoredTop sz="75446" autoAdjust="0"/>
  </p:normalViewPr>
  <p:slideViewPr>
    <p:cSldViewPr>
      <p:cViewPr varScale="1">
        <p:scale>
          <a:sx n="101" d="100"/>
          <a:sy n="101" d="100"/>
        </p:scale>
        <p:origin x="-19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1D873-2408-4336-84C3-2793F19BD634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51499D-ACA0-4C60-B4EE-DE73DCB759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29D83B-445B-A74E-BFED-221F0B8164AD}" type="slidenum">
              <a:rPr lang="en-US"/>
              <a:pPr/>
              <a:t>21</a:t>
            </a:fld>
            <a:endParaRPr lang="en-US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676F2-6DF5-604A-85A4-D54939F2B3E6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43</a:t>
            </a:fld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44</a:t>
            </a:fld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44933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66</a:t>
            </a:fld>
            <a:endParaRPr 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67</a:t>
            </a:fld>
            <a:endParaRPr 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68</a:t>
            </a:fld>
            <a:endParaRPr 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69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70</a:t>
            </a:fld>
            <a:endParaRPr 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71</a:t>
            </a:fld>
            <a:endParaRPr 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72</a:t>
            </a:fld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73</a:t>
            </a:fld>
            <a:endParaRPr 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74</a:t>
            </a:fld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75</a:t>
            </a:fld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76</a:t>
            </a:fld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77</a:t>
            </a:fld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78</a:t>
            </a:fld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81</a:t>
            </a:fld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82</a:t>
            </a:fld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83</a:t>
            </a:fld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84</a:t>
            </a:fld>
            <a:endParaRPr 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: The data contained too much motion, resulting either in motion blur or poor correspondence..</a:t>
            </a:r>
          </a:p>
          <a:p>
            <a:r>
              <a:rPr lang="en-US" dirty="0" smtClean="0"/>
              <a:t>: Too little parallax for </a:t>
            </a:r>
            <a:r>
              <a:rPr lang="en-US" dirty="0" err="1" smtClean="0"/>
              <a:t>SfM</a:t>
            </a:r>
            <a:r>
              <a:rPr lang="en-US" dirty="0" smtClean="0"/>
              <a:t> to recover the camera parameters. </a:t>
            </a:r>
          </a:p>
          <a:p>
            <a:r>
              <a:rPr lang="en-US" dirty="0" smtClean="0"/>
              <a:t>: color shifts, too large a baseline, </a:t>
            </a:r>
            <a:r>
              <a:rPr lang="en-US" dirty="0" err="1" smtClean="0"/>
              <a:t>textureless</a:t>
            </a:r>
            <a:r>
              <a:rPr lang="en-US" dirty="0" smtClean="0"/>
              <a:t> regions, etc. </a:t>
            </a:r>
          </a:p>
          <a:p>
            <a:r>
              <a:rPr lang="en-US" dirty="0" smtClean="0"/>
              <a:t>: false positives produced undesired camera paths.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B568B-B43D-6E40-B638-6AF5A8F7D3BF}" type="slidenum">
              <a:rPr lang="en-US" smtClean="0"/>
              <a:pPr/>
              <a:t>85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51499D-ACA0-4C60-B4EE-DE73DCB759E7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BA2FB-93FD-4720-9EF1-039CC0B061F2}" type="datetimeFigureOut">
              <a:rPr lang="en-US" smtClean="0"/>
              <a:pPr/>
              <a:t>6/2/2009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3330C-058B-4ADE-B233-5F2257426CC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95" r:id="rId3"/>
    <p:sldLayoutId id="2147483996" r:id="rId4"/>
    <p:sldLayoutId id="2147483997" r:id="rId5"/>
    <p:sldLayoutId id="2147483998" r:id="rId6"/>
    <p:sldLayoutId id="2147483999" r:id="rId7"/>
    <p:sldLayoutId id="2147484000" r:id="rId8"/>
    <p:sldLayoutId id="2147484001" r:id="rId9"/>
    <p:sldLayoutId id="2147484002" r:id="rId10"/>
    <p:sldLayoutId id="21474840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Research\GI_Talk\videos\3dpan_input.mpg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6.jpe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Research\GI_Talk\videos\3dslide_input.mpg" TargetMode="Externa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example_2dpanscan.mpg" TargetMode="External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veggiesegswide.mpg" TargetMode="Externa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results.mpg" TargetMode="External"/><Relationship Id="rId4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UI6trimmed.mpg" TargetMode="Externa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DOFInteraction.mpg" TargetMode="External"/><Relationship Id="rId4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3d_example.mpg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push_in_blackandwhite.mpg" TargetMode="Externa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5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6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authoring_res.mpg" TargetMode="External"/><Relationship Id="rId5" Type="http://schemas.openxmlformats.org/officeDocument/2006/relationships/image" Target="../media/image67.png"/><Relationship Id="rId4" Type="http://schemas.openxmlformats.org/officeDocument/2006/relationships/image" Target="../media/image50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0_edolly.mpg" TargetMode="External"/><Relationship Id="rId4" Type="http://schemas.openxmlformats.org/officeDocument/2006/relationships/image" Target="../media/image68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0_maxparallax_typewriter.mpg" TargetMode="External"/><Relationship Id="rId4" Type="http://schemas.openxmlformats.org/officeDocument/2006/relationships/image" Target="../media/image6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8.jpeg"/><Relationship Id="rId4" Type="http://schemas.openxmlformats.org/officeDocument/2006/relationships/image" Target="../media/image10.png"/><Relationship Id="rId9" Type="http://schemas.openxmlformats.org/officeDocument/2006/relationships/image" Target="../media/image1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0_dolly_lego.mpg" TargetMode="External"/><Relationship Id="rId4" Type="http://schemas.openxmlformats.org/officeDocument/2006/relationships/image" Target="../media/image7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1_dolly.mpg" TargetMode="External"/><Relationship Id="rId4" Type="http://schemas.openxmlformats.org/officeDocument/2006/relationships/image" Target="../media/image71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1_dolly_dof_b166.mpg" TargetMode="External"/><Relationship Id="rId4" Type="http://schemas.openxmlformats.org/officeDocument/2006/relationships/image" Target="../media/image7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1_saturation.mpg" TargetMode="External"/><Relationship Id="rId4" Type="http://schemas.openxmlformats.org/officeDocument/2006/relationships/image" Target="../media/image7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1_dolly_saturation.mpg" TargetMode="External"/><Relationship Id="rId4" Type="http://schemas.openxmlformats.org/officeDocument/2006/relationships/image" Target="../media/image74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vertigo.mpg" TargetMode="External"/><Relationship Id="rId4" Type="http://schemas.openxmlformats.org/officeDocument/2006/relationships/image" Target="../media/image75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1_vertigo_b155.mpg" TargetMode="External"/><Relationship Id="rId4" Type="http://schemas.openxmlformats.org/officeDocument/2006/relationships/image" Target="../media/image76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2_dolly.mpg" TargetMode="External"/><Relationship Id="rId4" Type="http://schemas.openxmlformats.org/officeDocument/2006/relationships/image" Target="../media/image77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2_dolly_b127.mpg" TargetMode="External"/><Relationship Id="rId4" Type="http://schemas.openxmlformats.org/officeDocument/2006/relationships/image" Target="../media/image78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2_dolly_dof.mpg" TargetMode="External"/><Relationship Id="rId4" Type="http://schemas.openxmlformats.org/officeDocument/2006/relationships/image" Target="../media/image7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2_dolly_aperture_b006.mpg" TargetMode="External"/><Relationship Id="rId4" Type="http://schemas.openxmlformats.org/officeDocument/2006/relationships/image" Target="../media/image80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2_dolly_b110_dof.mpg" TargetMode="External"/><Relationship Id="rId4" Type="http://schemas.openxmlformats.org/officeDocument/2006/relationships/image" Target="../media/image8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research\GI_Talk\videos\user_study_exp3d.mpg" TargetMode="External"/><Relationship Id="rId1" Type="http://schemas.openxmlformats.org/officeDocument/2006/relationships/video" Target="file:///C:\research\GI_Talk\videos\user_study_exp2d.mpg" TargetMode="Externa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notesSlide" Target="../notesSlides/notesSlide7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research\GI_Talk\videos\slideshow.mpg" TargetMode="External"/><Relationship Id="rId4" Type="http://schemas.openxmlformats.org/officeDocument/2006/relationships/image" Target="../media/image85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Parallax Photography: Creating 3D Cinematic Effects from Stills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229600" cy="1752600"/>
          </a:xfrm>
        </p:spPr>
        <p:txBody>
          <a:bodyPr>
            <a:normAutofit lnSpcReduction="10000"/>
          </a:bodyPr>
          <a:lstStyle/>
          <a:p>
            <a:r>
              <a:rPr lang="en-US" sz="2200" dirty="0" smtClean="0"/>
              <a:t>Colin </a:t>
            </a:r>
            <a:r>
              <a:rPr lang="en-US" sz="2200" dirty="0" err="1" smtClean="0"/>
              <a:t>Zheng</a:t>
            </a:r>
            <a:r>
              <a:rPr lang="en-US" sz="2200" dirty="0" smtClean="0"/>
              <a:t>, Alex Colburn, </a:t>
            </a:r>
            <a:r>
              <a:rPr lang="en-US" sz="2200" dirty="0" err="1" smtClean="0"/>
              <a:t>Aseem</a:t>
            </a:r>
            <a:r>
              <a:rPr lang="en-US" sz="2200" dirty="0" smtClean="0"/>
              <a:t> </a:t>
            </a:r>
            <a:r>
              <a:rPr lang="en-US" sz="2200" dirty="0" err="1" smtClean="0"/>
              <a:t>Agarwala</a:t>
            </a:r>
            <a:r>
              <a:rPr lang="en-US" sz="2200" dirty="0" smtClean="0"/>
              <a:t>, </a:t>
            </a:r>
            <a:r>
              <a:rPr lang="en-US" sz="2200" dirty="0" err="1" smtClean="0"/>
              <a:t>Maneesh</a:t>
            </a:r>
            <a:r>
              <a:rPr lang="en-US" sz="2200" dirty="0" smtClean="0"/>
              <a:t> </a:t>
            </a:r>
            <a:r>
              <a:rPr lang="en-US" sz="2200" dirty="0" err="1" smtClean="0"/>
              <a:t>Agrawala</a:t>
            </a:r>
            <a:r>
              <a:rPr lang="en-US" sz="2200" dirty="0" smtClean="0"/>
              <a:t>, Brian </a:t>
            </a:r>
            <a:r>
              <a:rPr lang="en-US" sz="2200" dirty="0" err="1" smtClean="0"/>
              <a:t>Curless</a:t>
            </a:r>
            <a:r>
              <a:rPr lang="en-US" sz="2200" dirty="0" smtClean="0"/>
              <a:t>, David </a:t>
            </a:r>
            <a:r>
              <a:rPr lang="en-US" sz="2200" dirty="0" err="1" smtClean="0"/>
              <a:t>Salesin</a:t>
            </a:r>
            <a:r>
              <a:rPr lang="en-US" sz="2200" dirty="0" smtClean="0"/>
              <a:t>, Michael Cohen</a:t>
            </a:r>
            <a:endParaRPr lang="en-US" sz="2200" baseline="30000" dirty="0" smtClean="0"/>
          </a:p>
          <a:p>
            <a:endParaRPr lang="en-US" sz="2400" baseline="30000" dirty="0" smtClean="0"/>
          </a:p>
          <a:p>
            <a:endParaRPr lang="en-US" sz="2400" baseline="30000" dirty="0" smtClean="0"/>
          </a:p>
          <a:p>
            <a:r>
              <a:rPr lang="en-US" sz="2400" dirty="0" smtClean="0"/>
              <a:t>Graphics Interface 2009</a:t>
            </a:r>
            <a:endParaRPr lang="en-US" sz="2400" baseline="30000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Photograph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everything manually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9514" y="2514068"/>
            <a:ext cx="5714286" cy="381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Lots of Photographs: </a:t>
            </a:r>
            <a:r>
              <a:rPr lang="en-US" dirty="0" err="1" smtClean="0"/>
              <a:t>Lightfield</a:t>
            </a:r>
            <a:endParaRPr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Great for viewpoint change</a:t>
            </a:r>
          </a:p>
          <a:p>
            <a:r>
              <a:rPr lang="en-US" dirty="0" smtClean="0"/>
              <a:t>Layering not supported</a:t>
            </a:r>
            <a:endParaRPr lang="en-US" dirty="0"/>
          </a:p>
        </p:txBody>
      </p:sp>
      <p:grpSp>
        <p:nvGrpSpPr>
          <p:cNvPr id="35" name="Group 34"/>
          <p:cNvGrpSpPr/>
          <p:nvPr/>
        </p:nvGrpSpPr>
        <p:grpSpPr>
          <a:xfrm>
            <a:off x="152400" y="2981980"/>
            <a:ext cx="8686800" cy="3799820"/>
            <a:chOff x="152400" y="2981980"/>
            <a:chExt cx="8686800" cy="3799820"/>
          </a:xfrm>
        </p:grpSpPr>
        <p:sp>
          <p:nvSpPr>
            <p:cNvPr id="21" name="Rectangular Callout 20"/>
            <p:cNvSpPr/>
            <p:nvPr/>
          </p:nvSpPr>
          <p:spPr>
            <a:xfrm>
              <a:off x="304800" y="2981980"/>
              <a:ext cx="8534400" cy="2819400"/>
            </a:xfrm>
            <a:prstGeom prst="wedgeRectCallout">
              <a:avLst>
                <a:gd name="adj1" fmla="val -25463"/>
                <a:gd name="adj2" fmla="val 62500"/>
              </a:avLst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7200" y="6258580"/>
              <a:ext cx="39272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/>
                  </a:solidFill>
                </a:rPr>
                <a:t>Light Field Photography</a:t>
              </a:r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2825750" y="5083830"/>
              <a:ext cx="18494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[Ng 05;  </a:t>
              </a:r>
              <a:r>
                <a:rPr lang="en-US" sz="1400" dirty="0" err="1">
                  <a:solidFill>
                    <a:schemeClr val="accent1"/>
                  </a:solidFill>
                </a:rPr>
                <a:t>Georgiev</a:t>
              </a:r>
              <a:r>
                <a:rPr lang="en-US" sz="1400" dirty="0">
                  <a:solidFill>
                    <a:schemeClr val="accent1"/>
                  </a:solidFill>
                </a:rPr>
                <a:t> </a:t>
              </a:r>
              <a:r>
                <a:rPr lang="en-US" sz="1400" dirty="0" smtClean="0">
                  <a:solidFill>
                    <a:schemeClr val="accent1"/>
                  </a:solidFill>
                </a:rPr>
                <a:t>06</a:t>
              </a:r>
              <a:r>
                <a:rPr lang="en-US" sz="1400" dirty="0">
                  <a:solidFill>
                    <a:schemeClr val="accent1"/>
                  </a:solidFill>
                </a:rPr>
                <a:t>]</a:t>
              </a:r>
            </a:p>
          </p:txBody>
        </p:sp>
        <p:sp>
          <p:nvSpPr>
            <p:cNvPr id="24" name="TextBox 38"/>
            <p:cNvSpPr txBox="1">
              <a:spLocks noChangeArrowheads="1"/>
            </p:cNvSpPr>
            <p:nvPr/>
          </p:nvSpPr>
          <p:spPr bwMode="auto">
            <a:xfrm>
              <a:off x="2743200" y="4779030"/>
              <a:ext cx="195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/>
                <a:t>Light Field Camera</a:t>
              </a:r>
            </a:p>
          </p:txBody>
        </p:sp>
        <p:pic>
          <p:nvPicPr>
            <p:cNvPr id="25" name="Picture 5" descr="CRW_7608_114x114x16x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765425" y="3609042"/>
              <a:ext cx="1130300" cy="1130300"/>
            </a:xfrm>
            <a:prstGeom prst="rect">
              <a:avLst/>
            </a:prstGeom>
            <a:noFill/>
            <a:ln w="9525">
              <a:solidFill>
                <a:srgbClr val="969696"/>
              </a:solidFill>
              <a:miter lim="800000"/>
              <a:headEnd/>
              <a:tailEnd/>
            </a:ln>
          </p:spPr>
        </p:pic>
        <p:pic>
          <p:nvPicPr>
            <p:cNvPr id="26" name="Picture 4" descr="CRW_7608_114x114x16x16-closeu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44875" y="3210580"/>
              <a:ext cx="1270000" cy="1341437"/>
            </a:xfrm>
            <a:prstGeom prst="rect">
              <a:avLst/>
            </a:prstGeom>
            <a:noFill/>
            <a:ln w="9525">
              <a:solidFill>
                <a:srgbClr val="969696"/>
              </a:solidFill>
              <a:miter lim="800000"/>
              <a:headEnd/>
              <a:tailEnd/>
            </a:ln>
          </p:spPr>
        </p:pic>
        <p:sp>
          <p:nvSpPr>
            <p:cNvPr id="27" name="TextBox 26"/>
            <p:cNvSpPr txBox="1">
              <a:spLocks noChangeArrowheads="1"/>
            </p:cNvSpPr>
            <p:nvPr/>
          </p:nvSpPr>
          <p:spPr bwMode="auto">
            <a:xfrm>
              <a:off x="4953000" y="4777026"/>
              <a:ext cx="381000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 smtClean="0"/>
                <a:t>Coded / Programmable </a:t>
              </a:r>
              <a:r>
                <a:rPr lang="en-US" sz="1600" dirty="0"/>
                <a:t>Aperture</a:t>
              </a:r>
            </a:p>
          </p:txBody>
        </p:sp>
        <p:sp>
          <p:nvSpPr>
            <p:cNvPr id="28" name="Rectangle 16"/>
            <p:cNvSpPr>
              <a:spLocks noChangeArrowheads="1"/>
            </p:cNvSpPr>
            <p:nvPr/>
          </p:nvSpPr>
          <p:spPr bwMode="auto">
            <a:xfrm>
              <a:off x="5154612" y="5083830"/>
              <a:ext cx="178276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[</a:t>
              </a:r>
              <a:r>
                <a:rPr lang="en-US" sz="1400" dirty="0" err="1">
                  <a:solidFill>
                    <a:schemeClr val="accent1"/>
                  </a:solidFill>
                </a:rPr>
                <a:t>Veeraraghavan</a:t>
              </a:r>
              <a:r>
                <a:rPr lang="en-US" sz="1400" dirty="0">
                  <a:solidFill>
                    <a:schemeClr val="accent1"/>
                  </a:solidFill>
                </a:rPr>
                <a:t>  07]</a:t>
              </a:r>
            </a:p>
          </p:txBody>
        </p:sp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 l="4041" t="13393" r="6059"/>
            <a:stretch>
              <a:fillRect/>
            </a:stretch>
          </p:blipFill>
          <p:spPr bwMode="auto">
            <a:xfrm>
              <a:off x="5208587" y="3624918"/>
              <a:ext cx="1527175" cy="1109662"/>
            </a:xfrm>
            <a:prstGeom prst="rect">
              <a:avLst/>
            </a:prstGeom>
            <a:noFill/>
            <a:ln w="9525">
              <a:solidFill>
                <a:srgbClr val="969696"/>
              </a:solidFill>
              <a:miter lim="800000"/>
              <a:headEnd/>
              <a:tailEnd/>
            </a:ln>
          </p:spPr>
        </p:pic>
        <p:sp>
          <p:nvSpPr>
            <p:cNvPr id="30" name="TextBox 38"/>
            <p:cNvSpPr txBox="1">
              <a:spLocks noChangeArrowheads="1"/>
            </p:cNvSpPr>
            <p:nvPr/>
          </p:nvSpPr>
          <p:spPr bwMode="auto">
            <a:xfrm>
              <a:off x="152400" y="5083830"/>
              <a:ext cx="251460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[</a:t>
              </a:r>
              <a:r>
                <a:rPr lang="en-US" sz="1400" dirty="0" err="1">
                  <a:solidFill>
                    <a:schemeClr val="accent1"/>
                  </a:solidFill>
                </a:rPr>
                <a:t>Levoy</a:t>
              </a:r>
              <a:r>
                <a:rPr lang="en-US" sz="1400" dirty="0">
                  <a:solidFill>
                    <a:schemeClr val="accent1"/>
                  </a:solidFill>
                </a:rPr>
                <a:t> 96; </a:t>
              </a:r>
              <a:r>
                <a:rPr lang="en-US" sz="1400" dirty="0" err="1">
                  <a:solidFill>
                    <a:schemeClr val="accent1"/>
                  </a:solidFill>
                </a:rPr>
                <a:t>Isaksen</a:t>
              </a:r>
              <a:r>
                <a:rPr lang="en-US" sz="1400" dirty="0">
                  <a:solidFill>
                    <a:schemeClr val="accent1"/>
                  </a:solidFill>
                </a:rPr>
                <a:t> 00]</a:t>
              </a:r>
            </a:p>
          </p:txBody>
        </p:sp>
        <p:pic>
          <p:nvPicPr>
            <p:cNvPr id="31" name="Picture 10" descr="C:\users\francesc\Work\Columbia-2006\Video_defocus\Presentation\00.-Images\04.-Related Work\levoy\tiled-side-view-cessh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754063" y="3482042"/>
              <a:ext cx="1308100" cy="1281112"/>
            </a:xfrm>
            <a:prstGeom prst="rect">
              <a:avLst/>
            </a:prstGeom>
            <a:noFill/>
            <a:ln w="9525">
              <a:solidFill>
                <a:srgbClr val="969696"/>
              </a:solidFill>
              <a:miter lim="800000"/>
              <a:headEnd/>
              <a:tailEnd/>
            </a:ln>
          </p:spPr>
        </p:pic>
        <p:sp>
          <p:nvSpPr>
            <p:cNvPr id="32" name="TextBox 38"/>
            <p:cNvSpPr txBox="1">
              <a:spLocks noChangeArrowheads="1"/>
            </p:cNvSpPr>
            <p:nvPr/>
          </p:nvSpPr>
          <p:spPr bwMode="auto">
            <a:xfrm>
              <a:off x="457200" y="4779030"/>
              <a:ext cx="1952625" cy="33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600" dirty="0"/>
                <a:t>Camera Array</a:t>
              </a:r>
            </a:p>
          </p:txBody>
        </p:sp>
        <p:pic>
          <p:nvPicPr>
            <p:cNvPr id="33" name="Picture 5" descr="C:\Diablo\Research\Prototype\thumb\s_IMG_2918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086600" y="3640793"/>
              <a:ext cx="1447800" cy="1085850"/>
            </a:xfrm>
            <a:prstGeom prst="rect">
              <a:avLst/>
            </a:prstGeom>
            <a:noFill/>
            <a:ln w="9525">
              <a:solidFill>
                <a:schemeClr val="tx2">
                  <a:lumMod val="90000"/>
                </a:schemeClr>
              </a:solidFill>
              <a:miter lim="800000"/>
              <a:headEnd/>
              <a:tailEnd/>
            </a:ln>
          </p:spPr>
        </p:pic>
        <p:sp>
          <p:nvSpPr>
            <p:cNvPr id="34" name="Rectangle 16"/>
            <p:cNvSpPr>
              <a:spLocks noChangeArrowheads="1"/>
            </p:cNvSpPr>
            <p:nvPr/>
          </p:nvSpPr>
          <p:spPr bwMode="auto">
            <a:xfrm>
              <a:off x="6980237" y="5083830"/>
              <a:ext cx="1782763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 smtClean="0">
                  <a:solidFill>
                    <a:schemeClr val="accent1"/>
                  </a:solidFill>
                </a:rPr>
                <a:t>[Liang  et al. 08]</a:t>
              </a:r>
              <a:endParaRPr lang="en-US" sz="1400" dirty="0">
                <a:solidFill>
                  <a:schemeClr val="accent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Two Photographs: Stereo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capability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562457" y="2742934"/>
            <a:ext cx="5942886" cy="4038866"/>
            <a:chOff x="1562457" y="1904734"/>
            <a:chExt cx="5942886" cy="4038866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62457" y="1904734"/>
              <a:ext cx="2857143" cy="1905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48200" y="1904734"/>
              <a:ext cx="2857143" cy="1905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562457" y="4038334"/>
              <a:ext cx="2857143" cy="1905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648200" y="4038334"/>
              <a:ext cx="2857143" cy="1905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934200" y="3733800"/>
          <a:ext cx="1255713" cy="914400"/>
        </p:xfrm>
        <a:graphic>
          <a:graphicData uri="http://schemas.openxmlformats.org/presentationml/2006/ole">
            <p:oleObj spid="_x0000_s1026" name="Image" r:id="rId5" imgW="2857143" imgH="2082540" progId="">
              <p:embed/>
            </p:oleObj>
          </a:graphicData>
        </a:graphic>
      </p:graphicFrame>
      <p:pic>
        <p:nvPicPr>
          <p:cNvPr id="6" name="3dpan_input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762000" y="2057400"/>
            <a:ext cx="5715000" cy="3810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781800" y="4724400"/>
            <a:ext cx="1911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13×(1800×1200)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3886200" y="6273225"/>
            <a:ext cx="1170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Input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3dslide_input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762000" y="2057400"/>
            <a:ext cx="5715000" cy="3810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934200" y="3733800"/>
          <a:ext cx="1255713" cy="914400"/>
        </p:xfrm>
        <a:graphic>
          <a:graphicData uri="http://schemas.openxmlformats.org/presentationml/2006/ole">
            <p:oleObj spid="_x0000_s2050" name="Image" r:id="rId6" imgW="2857143" imgH="2082540" progId="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781800" y="4724400"/>
            <a:ext cx="166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15×(1800×1200)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3886200" y="6273225"/>
            <a:ext cx="1170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Input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333333"/>
              </a:clrFrom>
              <a:clrTo>
                <a:srgbClr val="33333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200" y="1372285"/>
            <a:ext cx="6826667" cy="51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6" name="Rectangle 105"/>
          <p:cNvSpPr/>
          <p:nvPr/>
        </p:nvSpPr>
        <p:spPr>
          <a:xfrm>
            <a:off x="2206639" y="6248400"/>
            <a:ext cx="41941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Structure from Motion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grpSp>
        <p:nvGrpSpPr>
          <p:cNvPr id="5" name="Group 7"/>
          <p:cNvGrpSpPr>
            <a:grpSpLocks/>
          </p:cNvGrpSpPr>
          <p:nvPr/>
        </p:nvGrpSpPr>
        <p:grpSpPr bwMode="auto">
          <a:xfrm>
            <a:off x="5305160" y="3157507"/>
            <a:ext cx="793876" cy="520513"/>
            <a:chOff x="720" y="240"/>
            <a:chExt cx="720" cy="541"/>
          </a:xfrm>
        </p:grpSpPr>
        <p:pic>
          <p:nvPicPr>
            <p:cNvPr id="6" name="Picture 8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4458359" y="195676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923531" y="215111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2605980" y="3074765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3876183" y="241859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787063" y="301896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5040535" y="306514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511284" y="4321687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622711" y="4644962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3664481" y="506060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2605980" y="385986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" name="AutoShape 23"/>
          <p:cNvCxnSpPr>
            <a:cxnSpLocks noChangeShapeType="1"/>
            <a:stCxn id="14" idx="3"/>
            <a:endCxn id="16" idx="7"/>
          </p:cNvCxnSpPr>
          <p:nvPr/>
        </p:nvCxnSpPr>
        <p:spPr bwMode="auto">
          <a:xfrm flipH="1">
            <a:off x="3744972" y="4401543"/>
            <a:ext cx="780645" cy="66194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19" name="AutoShape 24"/>
          <p:cNvCxnSpPr>
            <a:cxnSpLocks noChangeShapeType="1"/>
            <a:stCxn id="11" idx="7"/>
            <a:endCxn id="8" idx="3"/>
          </p:cNvCxnSpPr>
          <p:nvPr/>
        </p:nvCxnSpPr>
        <p:spPr bwMode="auto">
          <a:xfrm flipV="1">
            <a:off x="3956672" y="2036624"/>
            <a:ext cx="516020" cy="384852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" name="AutoShape 26"/>
          <p:cNvCxnSpPr>
            <a:cxnSpLocks noChangeShapeType="1"/>
            <a:stCxn id="9" idx="6"/>
            <a:endCxn id="8" idx="1"/>
          </p:cNvCxnSpPr>
          <p:nvPr/>
        </p:nvCxnSpPr>
        <p:spPr bwMode="auto">
          <a:xfrm flipV="1">
            <a:off x="3018355" y="1968886"/>
            <a:ext cx="1453890" cy="22360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" name="AutoShape 27"/>
          <p:cNvCxnSpPr>
            <a:cxnSpLocks noChangeShapeType="1"/>
            <a:stCxn id="10" idx="7"/>
            <a:endCxn id="9" idx="4"/>
          </p:cNvCxnSpPr>
          <p:nvPr/>
        </p:nvCxnSpPr>
        <p:spPr bwMode="auto">
          <a:xfrm rot="5400000" flipH="1" flipV="1">
            <a:off x="2402421" y="2518360"/>
            <a:ext cx="853021" cy="28402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" name="AutoShape 28"/>
          <p:cNvCxnSpPr>
            <a:cxnSpLocks noChangeShapeType="1"/>
            <a:stCxn id="9" idx="5"/>
            <a:endCxn id="11" idx="1"/>
          </p:cNvCxnSpPr>
          <p:nvPr/>
        </p:nvCxnSpPr>
        <p:spPr bwMode="auto">
          <a:xfrm rot="16200000" flipH="1">
            <a:off x="3342786" y="1883426"/>
            <a:ext cx="208964" cy="88560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" name="AutoShape 29"/>
          <p:cNvCxnSpPr>
            <a:cxnSpLocks noChangeShapeType="1"/>
            <a:stCxn id="17" idx="0"/>
            <a:endCxn id="10" idx="4"/>
          </p:cNvCxnSpPr>
          <p:nvPr/>
        </p:nvCxnSpPr>
        <p:spPr bwMode="auto">
          <a:xfrm rot="5400000" flipH="1" flipV="1">
            <a:off x="2302216" y="3508686"/>
            <a:ext cx="702354" cy="182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  <a:stCxn id="17" idx="6"/>
            <a:endCxn id="14" idx="1"/>
          </p:cNvCxnSpPr>
          <p:nvPr/>
        </p:nvCxnSpPr>
        <p:spPr bwMode="auto">
          <a:xfrm>
            <a:off x="2700804" y="3901235"/>
            <a:ext cx="1824366" cy="432569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" name="AutoShape 31"/>
          <p:cNvCxnSpPr>
            <a:cxnSpLocks noChangeShapeType="1"/>
            <a:stCxn id="11" idx="6"/>
            <a:endCxn id="14" idx="0"/>
          </p:cNvCxnSpPr>
          <p:nvPr/>
        </p:nvCxnSpPr>
        <p:spPr bwMode="auto">
          <a:xfrm>
            <a:off x="3971007" y="2459963"/>
            <a:ext cx="587689" cy="186172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6" name="AutoShape 32"/>
          <p:cNvCxnSpPr>
            <a:cxnSpLocks noChangeShapeType="1"/>
            <a:stCxn id="17" idx="5"/>
            <a:endCxn id="16" idx="1"/>
          </p:cNvCxnSpPr>
          <p:nvPr/>
        </p:nvCxnSpPr>
        <p:spPr bwMode="auto">
          <a:xfrm rot="16200000" flipH="1">
            <a:off x="2611528" y="4005880"/>
            <a:ext cx="1142232" cy="9914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7" name="AutoShape 33"/>
          <p:cNvCxnSpPr>
            <a:cxnSpLocks noChangeShapeType="1"/>
            <a:stCxn id="8" idx="6"/>
            <a:endCxn id="12" idx="1"/>
          </p:cNvCxnSpPr>
          <p:nvPr/>
        </p:nvCxnSpPr>
        <p:spPr bwMode="auto">
          <a:xfrm>
            <a:off x="4553183" y="1998141"/>
            <a:ext cx="2247766" cy="103293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8" name="AutoShape 34"/>
          <p:cNvCxnSpPr>
            <a:cxnSpLocks noChangeShapeType="1"/>
            <a:stCxn id="8" idx="5"/>
            <a:endCxn id="13" idx="1"/>
          </p:cNvCxnSpPr>
          <p:nvPr/>
        </p:nvCxnSpPr>
        <p:spPr bwMode="auto">
          <a:xfrm rot="16200000" flipH="1">
            <a:off x="4271926" y="2294765"/>
            <a:ext cx="1049866" cy="51512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9" name="AutoShape 35"/>
          <p:cNvCxnSpPr>
            <a:cxnSpLocks noChangeShapeType="1"/>
            <a:stCxn id="11" idx="6"/>
            <a:endCxn id="13" idx="2"/>
          </p:cNvCxnSpPr>
          <p:nvPr/>
        </p:nvCxnSpPr>
        <p:spPr bwMode="auto">
          <a:xfrm>
            <a:off x="3971007" y="2459963"/>
            <a:ext cx="1069528" cy="646552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0" name="AutoShape 36"/>
          <p:cNvCxnSpPr>
            <a:cxnSpLocks noChangeShapeType="1"/>
            <a:stCxn id="13" idx="7"/>
            <a:endCxn id="12" idx="2"/>
          </p:cNvCxnSpPr>
          <p:nvPr/>
        </p:nvCxnSpPr>
        <p:spPr bwMode="auto">
          <a:xfrm rot="5400000" flipH="1" flipV="1">
            <a:off x="5945804" y="2236003"/>
            <a:ext cx="16927" cy="166559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1" name="AutoShape 37"/>
          <p:cNvCxnSpPr>
            <a:cxnSpLocks noChangeShapeType="1"/>
            <a:stCxn id="16" idx="6"/>
            <a:endCxn id="15" idx="3"/>
          </p:cNvCxnSpPr>
          <p:nvPr/>
        </p:nvCxnSpPr>
        <p:spPr bwMode="auto">
          <a:xfrm flipV="1">
            <a:off x="3759306" y="4669015"/>
            <a:ext cx="1877738" cy="38677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2" name="AutoShape 38"/>
          <p:cNvCxnSpPr>
            <a:cxnSpLocks noChangeShapeType="1"/>
            <a:stCxn id="13" idx="5"/>
            <a:endCxn id="15" idx="0"/>
          </p:cNvCxnSpPr>
          <p:nvPr/>
        </p:nvCxnSpPr>
        <p:spPr bwMode="auto">
          <a:xfrm rot="16200000" flipH="1">
            <a:off x="4641201" y="3616040"/>
            <a:ext cx="1509193" cy="5486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3" name="AutoShape 39"/>
          <p:cNvCxnSpPr>
            <a:cxnSpLocks noChangeShapeType="1"/>
            <a:stCxn id="14" idx="6"/>
            <a:endCxn id="15" idx="1"/>
          </p:cNvCxnSpPr>
          <p:nvPr/>
        </p:nvCxnSpPr>
        <p:spPr bwMode="auto">
          <a:xfrm>
            <a:off x="4606108" y="4363059"/>
            <a:ext cx="1030489" cy="294021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4" name="AutoShape 40"/>
          <p:cNvCxnSpPr>
            <a:cxnSpLocks noChangeShapeType="1"/>
            <a:stCxn id="14" idx="7"/>
            <a:endCxn id="13" idx="3"/>
          </p:cNvCxnSpPr>
          <p:nvPr/>
        </p:nvCxnSpPr>
        <p:spPr bwMode="auto">
          <a:xfrm rot="5400000" flipH="1" flipV="1">
            <a:off x="4224304" y="3503687"/>
            <a:ext cx="1198036" cy="462199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5" name="AutoShape 41"/>
          <p:cNvCxnSpPr>
            <a:cxnSpLocks noChangeShapeType="1"/>
            <a:stCxn id="15" idx="7"/>
            <a:endCxn id="12" idx="4"/>
          </p:cNvCxnSpPr>
          <p:nvPr/>
        </p:nvCxnSpPr>
        <p:spPr bwMode="auto">
          <a:xfrm rot="5400000" flipH="1" flipV="1">
            <a:off x="5491374" y="3313980"/>
            <a:ext cx="1555375" cy="113082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6" name="AutoShape 42"/>
          <p:cNvCxnSpPr>
            <a:cxnSpLocks noChangeShapeType="1"/>
            <a:stCxn id="10" idx="6"/>
            <a:endCxn id="11" idx="2"/>
          </p:cNvCxnSpPr>
          <p:nvPr/>
        </p:nvCxnSpPr>
        <p:spPr bwMode="auto">
          <a:xfrm flipV="1">
            <a:off x="2700804" y="2459963"/>
            <a:ext cx="1175378" cy="65617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7" name="AutoShape 43"/>
          <p:cNvCxnSpPr>
            <a:cxnSpLocks noChangeShapeType="1"/>
            <a:stCxn id="17" idx="0"/>
            <a:endCxn id="11" idx="3"/>
          </p:cNvCxnSpPr>
          <p:nvPr/>
        </p:nvCxnSpPr>
        <p:spPr bwMode="auto">
          <a:xfrm rot="5400000" flipH="1" flipV="1">
            <a:off x="2586407" y="2556202"/>
            <a:ext cx="1370646" cy="123667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grpSp>
        <p:nvGrpSpPr>
          <p:cNvPr id="38" name="Group 44"/>
          <p:cNvGrpSpPr>
            <a:grpSpLocks/>
          </p:cNvGrpSpPr>
          <p:nvPr/>
        </p:nvGrpSpPr>
        <p:grpSpPr bwMode="auto">
          <a:xfrm>
            <a:off x="2023804" y="1818221"/>
            <a:ext cx="793876" cy="520513"/>
            <a:chOff x="720" y="240"/>
            <a:chExt cx="720" cy="541"/>
          </a:xfrm>
        </p:grpSpPr>
        <p:pic>
          <p:nvPicPr>
            <p:cNvPr id="39" name="Picture 45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0" name="Rectangle 4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7"/>
          <p:cNvGrpSpPr>
            <a:grpSpLocks/>
          </p:cNvGrpSpPr>
          <p:nvPr/>
        </p:nvGrpSpPr>
        <p:grpSpPr bwMode="auto">
          <a:xfrm>
            <a:off x="1706253" y="2880414"/>
            <a:ext cx="793876" cy="520513"/>
            <a:chOff x="720" y="240"/>
            <a:chExt cx="720" cy="541"/>
          </a:xfrm>
        </p:grpSpPr>
        <p:pic>
          <p:nvPicPr>
            <p:cNvPr id="42" name="Picture 48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3" name="Rectangle 4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50"/>
          <p:cNvGrpSpPr>
            <a:grpSpLocks/>
          </p:cNvGrpSpPr>
          <p:nvPr/>
        </p:nvGrpSpPr>
        <p:grpSpPr bwMode="auto">
          <a:xfrm>
            <a:off x="1706253" y="3757878"/>
            <a:ext cx="793876" cy="520513"/>
            <a:chOff x="720" y="240"/>
            <a:chExt cx="720" cy="541"/>
          </a:xfrm>
        </p:grpSpPr>
        <p:pic>
          <p:nvPicPr>
            <p:cNvPr id="45" name="Picture 51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53"/>
          <p:cNvGrpSpPr>
            <a:grpSpLocks/>
          </p:cNvGrpSpPr>
          <p:nvPr/>
        </p:nvGrpSpPr>
        <p:grpSpPr bwMode="auto">
          <a:xfrm>
            <a:off x="2658905" y="4912435"/>
            <a:ext cx="793876" cy="520513"/>
            <a:chOff x="720" y="240"/>
            <a:chExt cx="720" cy="541"/>
          </a:xfrm>
        </p:grpSpPr>
        <p:pic>
          <p:nvPicPr>
            <p:cNvPr id="48" name="Picture 54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9" name="Rectangle 55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56"/>
          <p:cNvGrpSpPr>
            <a:grpSpLocks/>
          </p:cNvGrpSpPr>
          <p:nvPr/>
        </p:nvGrpSpPr>
        <p:grpSpPr bwMode="auto">
          <a:xfrm>
            <a:off x="4617133" y="1448763"/>
            <a:ext cx="793876" cy="520513"/>
            <a:chOff x="720" y="240"/>
            <a:chExt cx="720" cy="541"/>
          </a:xfrm>
        </p:grpSpPr>
        <p:pic>
          <p:nvPicPr>
            <p:cNvPr id="51" name="Picture 57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59"/>
          <p:cNvGrpSpPr>
            <a:grpSpLocks/>
          </p:cNvGrpSpPr>
          <p:nvPr/>
        </p:nvGrpSpPr>
        <p:grpSpPr bwMode="auto">
          <a:xfrm>
            <a:off x="6575363" y="2372408"/>
            <a:ext cx="793876" cy="520513"/>
            <a:chOff x="720" y="240"/>
            <a:chExt cx="720" cy="541"/>
          </a:xfrm>
        </p:grpSpPr>
        <p:pic>
          <p:nvPicPr>
            <p:cNvPr id="54" name="Picture 60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5" name="Rectangle 61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62"/>
          <p:cNvGrpSpPr>
            <a:grpSpLocks/>
          </p:cNvGrpSpPr>
          <p:nvPr/>
        </p:nvGrpSpPr>
        <p:grpSpPr bwMode="auto">
          <a:xfrm>
            <a:off x="5940261" y="4496794"/>
            <a:ext cx="793876" cy="520513"/>
            <a:chOff x="720" y="240"/>
            <a:chExt cx="720" cy="541"/>
          </a:xfrm>
        </p:grpSpPr>
        <p:pic>
          <p:nvPicPr>
            <p:cNvPr id="57" name="Picture 63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8" name="Rectangle 64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10"/>
          <p:cNvGrpSpPr>
            <a:grpSpLocks/>
          </p:cNvGrpSpPr>
          <p:nvPr/>
        </p:nvGrpSpPr>
        <p:grpSpPr bwMode="auto">
          <a:xfrm>
            <a:off x="3558632" y="2649503"/>
            <a:ext cx="793876" cy="520513"/>
            <a:chOff x="720" y="240"/>
            <a:chExt cx="720" cy="541"/>
          </a:xfrm>
        </p:grpSpPr>
        <p:pic>
          <p:nvPicPr>
            <p:cNvPr id="60" name="Picture 11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2" name="Group 4"/>
          <p:cNvGrpSpPr>
            <a:grpSpLocks/>
          </p:cNvGrpSpPr>
          <p:nvPr/>
        </p:nvGrpSpPr>
        <p:grpSpPr bwMode="auto">
          <a:xfrm>
            <a:off x="4246657" y="4496794"/>
            <a:ext cx="793876" cy="520513"/>
            <a:chOff x="720" y="240"/>
            <a:chExt cx="720" cy="541"/>
          </a:xfrm>
        </p:grpSpPr>
        <p:pic>
          <p:nvPicPr>
            <p:cNvPr id="63" name="Picture 5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4" name="Rectangle 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" name="Rectangle 102"/>
          <p:cNvSpPr/>
          <p:nvPr/>
        </p:nvSpPr>
        <p:spPr>
          <a:xfrm>
            <a:off x="3581400" y="6248400"/>
            <a:ext cx="21339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View Mesh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05160" y="3157507"/>
            <a:ext cx="793876" cy="520513"/>
            <a:chOff x="720" y="240"/>
            <a:chExt cx="720" cy="541"/>
          </a:xfrm>
        </p:grpSpPr>
        <p:pic>
          <p:nvPicPr>
            <p:cNvPr id="6" name="Picture 8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4458359" y="195676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923531" y="215111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2605980" y="3074765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3876183" y="241859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787063" y="301896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5040535" y="306514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511284" y="4321687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622711" y="4644962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3664481" y="506060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2605980" y="385986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" name="AutoShape 23"/>
          <p:cNvCxnSpPr>
            <a:cxnSpLocks noChangeShapeType="1"/>
            <a:stCxn id="14" idx="3"/>
            <a:endCxn id="16" idx="7"/>
          </p:cNvCxnSpPr>
          <p:nvPr/>
        </p:nvCxnSpPr>
        <p:spPr bwMode="auto">
          <a:xfrm flipH="1">
            <a:off x="3744972" y="4401543"/>
            <a:ext cx="780645" cy="661946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19" name="AutoShape 24"/>
          <p:cNvCxnSpPr>
            <a:cxnSpLocks noChangeShapeType="1"/>
            <a:stCxn id="11" idx="7"/>
            <a:endCxn id="8" idx="3"/>
          </p:cNvCxnSpPr>
          <p:nvPr/>
        </p:nvCxnSpPr>
        <p:spPr bwMode="auto">
          <a:xfrm flipV="1">
            <a:off x="3956672" y="2036624"/>
            <a:ext cx="516020" cy="384852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0" name="AutoShape 26"/>
          <p:cNvCxnSpPr>
            <a:cxnSpLocks noChangeShapeType="1"/>
            <a:stCxn id="9" idx="6"/>
            <a:endCxn id="8" idx="1"/>
          </p:cNvCxnSpPr>
          <p:nvPr/>
        </p:nvCxnSpPr>
        <p:spPr bwMode="auto">
          <a:xfrm flipV="1">
            <a:off x="3018355" y="1968886"/>
            <a:ext cx="1453890" cy="223605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1" name="AutoShape 27"/>
          <p:cNvCxnSpPr>
            <a:cxnSpLocks noChangeShapeType="1"/>
            <a:stCxn id="10" idx="7"/>
            <a:endCxn id="9" idx="4"/>
          </p:cNvCxnSpPr>
          <p:nvPr/>
        </p:nvCxnSpPr>
        <p:spPr bwMode="auto">
          <a:xfrm rot="5400000" flipH="1" flipV="1">
            <a:off x="2402421" y="2518360"/>
            <a:ext cx="853021" cy="284025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2" name="AutoShape 28"/>
          <p:cNvCxnSpPr>
            <a:cxnSpLocks noChangeShapeType="1"/>
            <a:stCxn id="9" idx="5"/>
            <a:endCxn id="11" idx="1"/>
          </p:cNvCxnSpPr>
          <p:nvPr/>
        </p:nvCxnSpPr>
        <p:spPr bwMode="auto">
          <a:xfrm rot="16200000" flipH="1">
            <a:off x="3342786" y="1883426"/>
            <a:ext cx="208964" cy="885600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3" name="AutoShape 29"/>
          <p:cNvCxnSpPr>
            <a:cxnSpLocks noChangeShapeType="1"/>
            <a:stCxn id="17" idx="0"/>
            <a:endCxn id="10" idx="4"/>
          </p:cNvCxnSpPr>
          <p:nvPr/>
        </p:nvCxnSpPr>
        <p:spPr bwMode="auto">
          <a:xfrm rot="5400000" flipH="1" flipV="1">
            <a:off x="2302216" y="3508686"/>
            <a:ext cx="702354" cy="1826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  <a:stCxn id="17" idx="6"/>
            <a:endCxn id="14" idx="1"/>
          </p:cNvCxnSpPr>
          <p:nvPr/>
        </p:nvCxnSpPr>
        <p:spPr bwMode="auto">
          <a:xfrm>
            <a:off x="2700804" y="3901235"/>
            <a:ext cx="1824366" cy="432569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5" name="AutoShape 31"/>
          <p:cNvCxnSpPr>
            <a:cxnSpLocks noChangeShapeType="1"/>
            <a:stCxn id="11" idx="6"/>
            <a:endCxn id="14" idx="0"/>
          </p:cNvCxnSpPr>
          <p:nvPr/>
        </p:nvCxnSpPr>
        <p:spPr bwMode="auto">
          <a:xfrm>
            <a:off x="3971007" y="2459963"/>
            <a:ext cx="587689" cy="1861724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6" name="AutoShape 32"/>
          <p:cNvCxnSpPr>
            <a:cxnSpLocks noChangeShapeType="1"/>
            <a:stCxn id="17" idx="5"/>
            <a:endCxn id="16" idx="1"/>
          </p:cNvCxnSpPr>
          <p:nvPr/>
        </p:nvCxnSpPr>
        <p:spPr bwMode="auto">
          <a:xfrm rot="16200000" flipH="1">
            <a:off x="2611528" y="4005880"/>
            <a:ext cx="1142232" cy="991450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7" name="AutoShape 33"/>
          <p:cNvCxnSpPr>
            <a:cxnSpLocks noChangeShapeType="1"/>
            <a:stCxn id="8" idx="6"/>
            <a:endCxn id="12" idx="1"/>
          </p:cNvCxnSpPr>
          <p:nvPr/>
        </p:nvCxnSpPr>
        <p:spPr bwMode="auto">
          <a:xfrm>
            <a:off x="4553183" y="1998141"/>
            <a:ext cx="2247766" cy="103293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8" name="AutoShape 34"/>
          <p:cNvCxnSpPr>
            <a:cxnSpLocks noChangeShapeType="1"/>
            <a:stCxn id="8" idx="5"/>
            <a:endCxn id="13" idx="1"/>
          </p:cNvCxnSpPr>
          <p:nvPr/>
        </p:nvCxnSpPr>
        <p:spPr bwMode="auto">
          <a:xfrm rot="16200000" flipH="1">
            <a:off x="4271926" y="2294765"/>
            <a:ext cx="1049866" cy="515124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29" name="AutoShape 35"/>
          <p:cNvCxnSpPr>
            <a:cxnSpLocks noChangeShapeType="1"/>
            <a:stCxn id="11" idx="6"/>
            <a:endCxn id="13" idx="2"/>
          </p:cNvCxnSpPr>
          <p:nvPr/>
        </p:nvCxnSpPr>
        <p:spPr bwMode="auto">
          <a:xfrm>
            <a:off x="3971007" y="2459963"/>
            <a:ext cx="1069528" cy="646552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0" name="AutoShape 36"/>
          <p:cNvCxnSpPr>
            <a:cxnSpLocks noChangeShapeType="1"/>
            <a:stCxn id="13" idx="7"/>
            <a:endCxn id="12" idx="2"/>
          </p:cNvCxnSpPr>
          <p:nvPr/>
        </p:nvCxnSpPr>
        <p:spPr bwMode="auto">
          <a:xfrm rot="5400000" flipH="1" flipV="1">
            <a:off x="5945804" y="2236003"/>
            <a:ext cx="16927" cy="166559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1" name="AutoShape 37"/>
          <p:cNvCxnSpPr>
            <a:cxnSpLocks noChangeShapeType="1"/>
            <a:stCxn id="16" idx="6"/>
            <a:endCxn id="15" idx="3"/>
          </p:cNvCxnSpPr>
          <p:nvPr/>
        </p:nvCxnSpPr>
        <p:spPr bwMode="auto">
          <a:xfrm flipV="1">
            <a:off x="3759306" y="4669015"/>
            <a:ext cx="1877738" cy="386777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2" name="AutoShape 38"/>
          <p:cNvCxnSpPr>
            <a:cxnSpLocks noChangeShapeType="1"/>
            <a:stCxn id="13" idx="5"/>
            <a:endCxn id="15" idx="0"/>
          </p:cNvCxnSpPr>
          <p:nvPr/>
        </p:nvCxnSpPr>
        <p:spPr bwMode="auto">
          <a:xfrm rot="16200000" flipH="1">
            <a:off x="4641201" y="3616040"/>
            <a:ext cx="1509193" cy="548650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3" name="AutoShape 39"/>
          <p:cNvCxnSpPr>
            <a:cxnSpLocks noChangeShapeType="1"/>
            <a:stCxn id="14" idx="6"/>
            <a:endCxn id="15" idx="1"/>
          </p:cNvCxnSpPr>
          <p:nvPr/>
        </p:nvCxnSpPr>
        <p:spPr bwMode="auto">
          <a:xfrm>
            <a:off x="4606108" y="4363059"/>
            <a:ext cx="1030489" cy="294021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4" name="AutoShape 40"/>
          <p:cNvCxnSpPr>
            <a:cxnSpLocks noChangeShapeType="1"/>
            <a:stCxn id="14" idx="7"/>
            <a:endCxn id="13" idx="3"/>
          </p:cNvCxnSpPr>
          <p:nvPr/>
        </p:nvCxnSpPr>
        <p:spPr bwMode="auto">
          <a:xfrm rot="5400000" flipH="1" flipV="1">
            <a:off x="4224304" y="3503687"/>
            <a:ext cx="1198036" cy="462199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5" name="AutoShape 41"/>
          <p:cNvCxnSpPr>
            <a:cxnSpLocks noChangeShapeType="1"/>
            <a:stCxn id="15" idx="7"/>
            <a:endCxn id="12" idx="4"/>
          </p:cNvCxnSpPr>
          <p:nvPr/>
        </p:nvCxnSpPr>
        <p:spPr bwMode="auto">
          <a:xfrm rot="5400000" flipH="1" flipV="1">
            <a:off x="5491374" y="3313980"/>
            <a:ext cx="1555375" cy="113082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6" name="AutoShape 42"/>
          <p:cNvCxnSpPr>
            <a:cxnSpLocks noChangeShapeType="1"/>
            <a:stCxn id="10" idx="6"/>
            <a:endCxn id="11" idx="2"/>
          </p:cNvCxnSpPr>
          <p:nvPr/>
        </p:nvCxnSpPr>
        <p:spPr bwMode="auto">
          <a:xfrm flipV="1">
            <a:off x="2700804" y="2459963"/>
            <a:ext cx="1175378" cy="656174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cxnSp>
        <p:nvCxnSpPr>
          <p:cNvPr id="37" name="AutoShape 43"/>
          <p:cNvCxnSpPr>
            <a:cxnSpLocks noChangeShapeType="1"/>
            <a:stCxn id="17" idx="0"/>
            <a:endCxn id="11" idx="3"/>
          </p:cNvCxnSpPr>
          <p:nvPr/>
        </p:nvCxnSpPr>
        <p:spPr bwMode="auto">
          <a:xfrm rot="5400000" flipH="1" flipV="1">
            <a:off x="2586407" y="2556202"/>
            <a:ext cx="1370646" cy="1236677"/>
          </a:xfrm>
          <a:prstGeom prst="straightConnector1">
            <a:avLst/>
          </a:prstGeom>
          <a:noFill/>
          <a:ln w="31750">
            <a:solidFill>
              <a:schemeClr val="tx1">
                <a:lumMod val="50000"/>
              </a:schemeClr>
            </a:solidFill>
            <a:round/>
            <a:headEnd/>
            <a:tailEnd/>
          </a:ln>
          <a:effectLst/>
        </p:spPr>
      </p:cxn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2023804" y="1818221"/>
            <a:ext cx="793876" cy="520513"/>
            <a:chOff x="720" y="240"/>
            <a:chExt cx="720" cy="541"/>
          </a:xfrm>
        </p:grpSpPr>
        <p:pic>
          <p:nvPicPr>
            <p:cNvPr id="39" name="Picture 45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0" name="Rectangle 4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1706253" y="2880414"/>
            <a:ext cx="793876" cy="520513"/>
            <a:chOff x="720" y="240"/>
            <a:chExt cx="720" cy="541"/>
          </a:xfrm>
        </p:grpSpPr>
        <p:pic>
          <p:nvPicPr>
            <p:cNvPr id="42" name="Picture 48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3" name="Rectangle 4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50"/>
          <p:cNvGrpSpPr>
            <a:grpSpLocks/>
          </p:cNvGrpSpPr>
          <p:nvPr/>
        </p:nvGrpSpPr>
        <p:grpSpPr bwMode="auto">
          <a:xfrm>
            <a:off x="1706253" y="3757878"/>
            <a:ext cx="793876" cy="520513"/>
            <a:chOff x="720" y="240"/>
            <a:chExt cx="720" cy="541"/>
          </a:xfrm>
        </p:grpSpPr>
        <p:pic>
          <p:nvPicPr>
            <p:cNvPr id="45" name="Picture 51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53"/>
          <p:cNvGrpSpPr>
            <a:grpSpLocks/>
          </p:cNvGrpSpPr>
          <p:nvPr/>
        </p:nvGrpSpPr>
        <p:grpSpPr bwMode="auto">
          <a:xfrm>
            <a:off x="2658905" y="4912435"/>
            <a:ext cx="793876" cy="520513"/>
            <a:chOff x="720" y="240"/>
            <a:chExt cx="720" cy="541"/>
          </a:xfrm>
        </p:grpSpPr>
        <p:pic>
          <p:nvPicPr>
            <p:cNvPr id="48" name="Picture 54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9" name="Rectangle 55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56"/>
          <p:cNvGrpSpPr>
            <a:grpSpLocks/>
          </p:cNvGrpSpPr>
          <p:nvPr/>
        </p:nvGrpSpPr>
        <p:grpSpPr bwMode="auto">
          <a:xfrm>
            <a:off x="4617133" y="1448763"/>
            <a:ext cx="793876" cy="520513"/>
            <a:chOff x="720" y="240"/>
            <a:chExt cx="720" cy="541"/>
          </a:xfrm>
        </p:grpSpPr>
        <p:pic>
          <p:nvPicPr>
            <p:cNvPr id="51" name="Picture 57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59"/>
          <p:cNvGrpSpPr>
            <a:grpSpLocks/>
          </p:cNvGrpSpPr>
          <p:nvPr/>
        </p:nvGrpSpPr>
        <p:grpSpPr bwMode="auto">
          <a:xfrm>
            <a:off x="6575363" y="2372408"/>
            <a:ext cx="793876" cy="520513"/>
            <a:chOff x="720" y="240"/>
            <a:chExt cx="720" cy="541"/>
          </a:xfrm>
        </p:grpSpPr>
        <p:pic>
          <p:nvPicPr>
            <p:cNvPr id="54" name="Picture 60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</p:pic>
        <p:sp>
          <p:nvSpPr>
            <p:cNvPr id="55" name="Rectangle 61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62"/>
          <p:cNvGrpSpPr>
            <a:grpSpLocks/>
          </p:cNvGrpSpPr>
          <p:nvPr/>
        </p:nvGrpSpPr>
        <p:grpSpPr bwMode="auto">
          <a:xfrm>
            <a:off x="5940261" y="4496794"/>
            <a:ext cx="793876" cy="520513"/>
            <a:chOff x="720" y="240"/>
            <a:chExt cx="720" cy="541"/>
          </a:xfrm>
        </p:grpSpPr>
        <p:pic>
          <p:nvPicPr>
            <p:cNvPr id="57" name="Picture 63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8" name="Rectangle 64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10"/>
          <p:cNvGrpSpPr>
            <a:grpSpLocks/>
          </p:cNvGrpSpPr>
          <p:nvPr/>
        </p:nvGrpSpPr>
        <p:grpSpPr bwMode="auto">
          <a:xfrm>
            <a:off x="3558632" y="2649503"/>
            <a:ext cx="793876" cy="520513"/>
            <a:chOff x="720" y="240"/>
            <a:chExt cx="720" cy="541"/>
          </a:xfrm>
        </p:grpSpPr>
        <p:pic>
          <p:nvPicPr>
            <p:cNvPr id="60" name="Picture 11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4"/>
          <p:cNvGrpSpPr>
            <a:grpSpLocks/>
          </p:cNvGrpSpPr>
          <p:nvPr/>
        </p:nvGrpSpPr>
        <p:grpSpPr bwMode="auto">
          <a:xfrm>
            <a:off x="4246657" y="4496794"/>
            <a:ext cx="793876" cy="520513"/>
            <a:chOff x="720" y="240"/>
            <a:chExt cx="720" cy="541"/>
          </a:xfrm>
        </p:grpSpPr>
        <p:pic>
          <p:nvPicPr>
            <p:cNvPr id="63" name="Picture 5" descr="image002"/>
            <p:cNvPicPr>
              <a:picLocks noChangeAspect="1" noChangeArrowheads="1"/>
            </p:cNvPicPr>
            <p:nvPr/>
          </p:nvPicPr>
          <p:blipFill>
            <a:blip r:embed="rId3" cstate="print">
              <a:grayscl/>
            </a:blip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4" name="Rectangle 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68" name="Straight Arrow Connector 67"/>
          <p:cNvCxnSpPr/>
          <p:nvPr/>
        </p:nvCxnSpPr>
        <p:spPr>
          <a:xfrm rot="10800000">
            <a:off x="4577335" y="2007631"/>
            <a:ext cx="2247767" cy="1032938"/>
          </a:xfrm>
          <a:prstGeom prst="straightConnector1">
            <a:avLst/>
          </a:prstGeom>
          <a:ln w="57150">
            <a:solidFill>
              <a:schemeClr val="accent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 rot="10800000" flipV="1">
            <a:off x="5111471" y="3069597"/>
            <a:ext cx="1699116" cy="4810"/>
          </a:xfrm>
          <a:prstGeom prst="straightConnector1">
            <a:avLst/>
          </a:prstGeom>
          <a:ln w="57150">
            <a:solidFill>
              <a:schemeClr val="accent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/>
          <p:cNvCxnSpPr/>
          <p:nvPr/>
        </p:nvCxnSpPr>
        <p:spPr>
          <a:xfrm rot="5400000">
            <a:off x="5500385" y="3323243"/>
            <a:ext cx="1555375" cy="1130827"/>
          </a:xfrm>
          <a:prstGeom prst="straightConnector1">
            <a:avLst/>
          </a:prstGeom>
          <a:ln w="57150">
            <a:solidFill>
              <a:schemeClr val="accent1"/>
            </a:solidFill>
            <a:tailEnd type="stealth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2" name="Oval 71"/>
          <p:cNvSpPr/>
          <p:nvPr/>
        </p:nvSpPr>
        <p:spPr>
          <a:xfrm>
            <a:off x="6781800" y="2971800"/>
            <a:ext cx="152400" cy="152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4" name="Picture 57" descr="image002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7449684" y="2374802"/>
            <a:ext cx="779542" cy="519551"/>
          </a:xfrm>
          <a:prstGeom prst="rect">
            <a:avLst/>
          </a:prstGeom>
          <a:noFill/>
        </p:spPr>
      </p:pic>
      <p:sp>
        <p:nvSpPr>
          <p:cNvPr id="105" name="Rectangle 104"/>
          <p:cNvSpPr/>
          <p:nvPr/>
        </p:nvSpPr>
        <p:spPr>
          <a:xfrm>
            <a:off x="2971800" y="6248400"/>
            <a:ext cx="34038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accent1"/>
                </a:solidFill>
              </a:rPr>
              <a:t>Multi-View Stereo</a:t>
            </a:r>
            <a:endParaRPr lang="en-US" sz="3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Multi-Photographs: Our Approach</a:t>
            </a:r>
            <a:endParaRPr lang="en-US" dirty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305160" y="3157507"/>
            <a:ext cx="793876" cy="520513"/>
            <a:chOff x="720" y="240"/>
            <a:chExt cx="720" cy="541"/>
          </a:xfrm>
        </p:grpSpPr>
        <p:pic>
          <p:nvPicPr>
            <p:cNvPr id="6" name="Picture 8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4458359" y="195676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2923531" y="2151118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2605980" y="3074765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3876183" y="241859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6787063" y="3018961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5040535" y="306514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4511284" y="4321687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Oval 20"/>
          <p:cNvSpPr>
            <a:spLocks noChangeArrowheads="1"/>
          </p:cNvSpPr>
          <p:nvPr/>
        </p:nvSpPr>
        <p:spPr bwMode="auto">
          <a:xfrm>
            <a:off x="5622711" y="4644962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Oval 21"/>
          <p:cNvSpPr>
            <a:spLocks noChangeArrowheads="1"/>
          </p:cNvSpPr>
          <p:nvPr/>
        </p:nvSpPr>
        <p:spPr bwMode="auto">
          <a:xfrm>
            <a:off x="3664481" y="506060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Oval 22"/>
          <p:cNvSpPr>
            <a:spLocks noChangeArrowheads="1"/>
          </p:cNvSpPr>
          <p:nvPr/>
        </p:nvSpPr>
        <p:spPr bwMode="auto">
          <a:xfrm>
            <a:off x="2605980" y="3859863"/>
            <a:ext cx="94824" cy="82744"/>
          </a:xfrm>
          <a:prstGeom prst="ellipse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8" name="AutoShape 23"/>
          <p:cNvCxnSpPr>
            <a:cxnSpLocks noChangeShapeType="1"/>
            <a:stCxn id="14" idx="3"/>
            <a:endCxn id="16" idx="7"/>
          </p:cNvCxnSpPr>
          <p:nvPr/>
        </p:nvCxnSpPr>
        <p:spPr bwMode="auto">
          <a:xfrm flipH="1">
            <a:off x="3744972" y="4401543"/>
            <a:ext cx="780645" cy="66194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19" name="AutoShape 24"/>
          <p:cNvCxnSpPr>
            <a:cxnSpLocks noChangeShapeType="1"/>
            <a:stCxn id="11" idx="7"/>
            <a:endCxn id="8" idx="3"/>
          </p:cNvCxnSpPr>
          <p:nvPr/>
        </p:nvCxnSpPr>
        <p:spPr bwMode="auto">
          <a:xfrm flipV="1">
            <a:off x="3956672" y="2036624"/>
            <a:ext cx="516020" cy="384852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0" name="AutoShape 26"/>
          <p:cNvCxnSpPr>
            <a:cxnSpLocks noChangeShapeType="1"/>
            <a:stCxn id="9" idx="6"/>
            <a:endCxn id="8" idx="1"/>
          </p:cNvCxnSpPr>
          <p:nvPr/>
        </p:nvCxnSpPr>
        <p:spPr bwMode="auto">
          <a:xfrm flipV="1">
            <a:off x="3018355" y="1968886"/>
            <a:ext cx="1453890" cy="22360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" name="AutoShape 27"/>
          <p:cNvCxnSpPr>
            <a:cxnSpLocks noChangeShapeType="1"/>
            <a:stCxn id="10" idx="7"/>
            <a:endCxn id="9" idx="4"/>
          </p:cNvCxnSpPr>
          <p:nvPr/>
        </p:nvCxnSpPr>
        <p:spPr bwMode="auto">
          <a:xfrm rot="5400000" flipH="1" flipV="1">
            <a:off x="2402421" y="2518360"/>
            <a:ext cx="853021" cy="28402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2" name="AutoShape 28"/>
          <p:cNvCxnSpPr>
            <a:cxnSpLocks noChangeShapeType="1"/>
            <a:stCxn id="9" idx="5"/>
            <a:endCxn id="11" idx="1"/>
          </p:cNvCxnSpPr>
          <p:nvPr/>
        </p:nvCxnSpPr>
        <p:spPr bwMode="auto">
          <a:xfrm rot="16200000" flipH="1">
            <a:off x="3342786" y="1883426"/>
            <a:ext cx="208964" cy="88560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3" name="AutoShape 29"/>
          <p:cNvCxnSpPr>
            <a:cxnSpLocks noChangeShapeType="1"/>
            <a:stCxn id="17" idx="0"/>
            <a:endCxn id="10" idx="4"/>
          </p:cNvCxnSpPr>
          <p:nvPr/>
        </p:nvCxnSpPr>
        <p:spPr bwMode="auto">
          <a:xfrm rot="5400000" flipH="1" flipV="1">
            <a:off x="2302216" y="3508686"/>
            <a:ext cx="702354" cy="182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4" name="AutoShape 30"/>
          <p:cNvCxnSpPr>
            <a:cxnSpLocks noChangeShapeType="1"/>
            <a:stCxn id="17" idx="6"/>
            <a:endCxn id="14" idx="1"/>
          </p:cNvCxnSpPr>
          <p:nvPr/>
        </p:nvCxnSpPr>
        <p:spPr bwMode="auto">
          <a:xfrm>
            <a:off x="2700804" y="3901235"/>
            <a:ext cx="1824366" cy="432569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5" name="AutoShape 31"/>
          <p:cNvCxnSpPr>
            <a:cxnSpLocks noChangeShapeType="1"/>
            <a:stCxn id="11" idx="6"/>
            <a:endCxn id="14" idx="0"/>
          </p:cNvCxnSpPr>
          <p:nvPr/>
        </p:nvCxnSpPr>
        <p:spPr bwMode="auto">
          <a:xfrm>
            <a:off x="3971007" y="2459963"/>
            <a:ext cx="587689" cy="186172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6" name="AutoShape 32"/>
          <p:cNvCxnSpPr>
            <a:cxnSpLocks noChangeShapeType="1"/>
            <a:stCxn id="17" idx="5"/>
            <a:endCxn id="16" idx="1"/>
          </p:cNvCxnSpPr>
          <p:nvPr/>
        </p:nvCxnSpPr>
        <p:spPr bwMode="auto">
          <a:xfrm rot="16200000" flipH="1">
            <a:off x="2611528" y="4005880"/>
            <a:ext cx="1142232" cy="9914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7" name="AutoShape 33"/>
          <p:cNvCxnSpPr>
            <a:cxnSpLocks noChangeShapeType="1"/>
            <a:stCxn id="8" idx="6"/>
            <a:endCxn id="12" idx="1"/>
          </p:cNvCxnSpPr>
          <p:nvPr/>
        </p:nvCxnSpPr>
        <p:spPr bwMode="auto">
          <a:xfrm>
            <a:off x="4553183" y="1998141"/>
            <a:ext cx="2247766" cy="1032938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8" name="AutoShape 34"/>
          <p:cNvCxnSpPr>
            <a:cxnSpLocks noChangeShapeType="1"/>
            <a:stCxn id="8" idx="5"/>
            <a:endCxn id="13" idx="1"/>
          </p:cNvCxnSpPr>
          <p:nvPr/>
        </p:nvCxnSpPr>
        <p:spPr bwMode="auto">
          <a:xfrm rot="16200000" flipH="1">
            <a:off x="4271926" y="2294765"/>
            <a:ext cx="1049866" cy="51512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9" name="AutoShape 35"/>
          <p:cNvCxnSpPr>
            <a:cxnSpLocks noChangeShapeType="1"/>
            <a:stCxn id="11" idx="6"/>
            <a:endCxn id="13" idx="2"/>
          </p:cNvCxnSpPr>
          <p:nvPr/>
        </p:nvCxnSpPr>
        <p:spPr bwMode="auto">
          <a:xfrm>
            <a:off x="3971007" y="2459963"/>
            <a:ext cx="1069528" cy="646552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0" name="AutoShape 36"/>
          <p:cNvCxnSpPr>
            <a:cxnSpLocks noChangeShapeType="1"/>
            <a:stCxn id="13" idx="7"/>
            <a:endCxn id="12" idx="2"/>
          </p:cNvCxnSpPr>
          <p:nvPr/>
        </p:nvCxnSpPr>
        <p:spPr bwMode="auto">
          <a:xfrm rot="5400000" flipH="1" flipV="1">
            <a:off x="5945804" y="2236003"/>
            <a:ext cx="16927" cy="166559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1" name="AutoShape 37"/>
          <p:cNvCxnSpPr>
            <a:cxnSpLocks noChangeShapeType="1"/>
            <a:stCxn id="16" idx="6"/>
            <a:endCxn id="15" idx="3"/>
          </p:cNvCxnSpPr>
          <p:nvPr/>
        </p:nvCxnSpPr>
        <p:spPr bwMode="auto">
          <a:xfrm flipV="1">
            <a:off x="3759306" y="4669015"/>
            <a:ext cx="1877738" cy="38677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2" name="AutoShape 38"/>
          <p:cNvCxnSpPr>
            <a:cxnSpLocks noChangeShapeType="1"/>
            <a:stCxn id="13" idx="5"/>
            <a:endCxn id="15" idx="0"/>
          </p:cNvCxnSpPr>
          <p:nvPr/>
        </p:nvCxnSpPr>
        <p:spPr bwMode="auto">
          <a:xfrm rot="16200000" flipH="1">
            <a:off x="4641201" y="3616040"/>
            <a:ext cx="1509193" cy="54865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3" name="AutoShape 39"/>
          <p:cNvCxnSpPr>
            <a:cxnSpLocks noChangeShapeType="1"/>
            <a:stCxn id="14" idx="6"/>
            <a:endCxn id="15" idx="1"/>
          </p:cNvCxnSpPr>
          <p:nvPr/>
        </p:nvCxnSpPr>
        <p:spPr bwMode="auto">
          <a:xfrm>
            <a:off x="4606108" y="4363059"/>
            <a:ext cx="1030489" cy="294021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4" name="AutoShape 40"/>
          <p:cNvCxnSpPr>
            <a:cxnSpLocks noChangeShapeType="1"/>
            <a:stCxn id="14" idx="7"/>
            <a:endCxn id="13" idx="3"/>
          </p:cNvCxnSpPr>
          <p:nvPr/>
        </p:nvCxnSpPr>
        <p:spPr bwMode="auto">
          <a:xfrm rot="5400000" flipH="1" flipV="1">
            <a:off x="4224304" y="3503687"/>
            <a:ext cx="1198036" cy="462199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5" name="AutoShape 41"/>
          <p:cNvCxnSpPr>
            <a:cxnSpLocks noChangeShapeType="1"/>
            <a:stCxn id="15" idx="7"/>
            <a:endCxn id="12" idx="4"/>
          </p:cNvCxnSpPr>
          <p:nvPr/>
        </p:nvCxnSpPr>
        <p:spPr bwMode="auto">
          <a:xfrm rot="5400000" flipH="1" flipV="1">
            <a:off x="5491374" y="3313980"/>
            <a:ext cx="1555375" cy="1130826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6" name="AutoShape 42"/>
          <p:cNvCxnSpPr>
            <a:cxnSpLocks noChangeShapeType="1"/>
            <a:stCxn id="10" idx="6"/>
            <a:endCxn id="11" idx="2"/>
          </p:cNvCxnSpPr>
          <p:nvPr/>
        </p:nvCxnSpPr>
        <p:spPr bwMode="auto">
          <a:xfrm flipV="1">
            <a:off x="2700804" y="2459963"/>
            <a:ext cx="1175378" cy="656174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37" name="AutoShape 43"/>
          <p:cNvCxnSpPr>
            <a:cxnSpLocks noChangeShapeType="1"/>
            <a:stCxn id="17" idx="0"/>
            <a:endCxn id="11" idx="3"/>
          </p:cNvCxnSpPr>
          <p:nvPr/>
        </p:nvCxnSpPr>
        <p:spPr bwMode="auto">
          <a:xfrm rot="5400000" flipH="1" flipV="1">
            <a:off x="2586407" y="2556202"/>
            <a:ext cx="1370646" cy="1236677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  <a:effectLst/>
        </p:spPr>
      </p:cxnSp>
      <p:grpSp>
        <p:nvGrpSpPr>
          <p:cNvPr id="3" name="Group 44"/>
          <p:cNvGrpSpPr>
            <a:grpSpLocks/>
          </p:cNvGrpSpPr>
          <p:nvPr/>
        </p:nvGrpSpPr>
        <p:grpSpPr bwMode="auto">
          <a:xfrm>
            <a:off x="2023804" y="1818221"/>
            <a:ext cx="793876" cy="520513"/>
            <a:chOff x="720" y="240"/>
            <a:chExt cx="720" cy="541"/>
          </a:xfrm>
        </p:grpSpPr>
        <p:pic>
          <p:nvPicPr>
            <p:cNvPr id="39" name="Picture 45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0" name="Rectangle 4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1706253" y="2880414"/>
            <a:ext cx="793876" cy="520513"/>
            <a:chOff x="720" y="240"/>
            <a:chExt cx="720" cy="541"/>
          </a:xfrm>
        </p:grpSpPr>
        <p:pic>
          <p:nvPicPr>
            <p:cNvPr id="42" name="Picture 48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3" name="Rectangle 49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8" name="Group 50"/>
          <p:cNvGrpSpPr>
            <a:grpSpLocks/>
          </p:cNvGrpSpPr>
          <p:nvPr/>
        </p:nvGrpSpPr>
        <p:grpSpPr bwMode="auto">
          <a:xfrm>
            <a:off x="1706253" y="3757878"/>
            <a:ext cx="793876" cy="520513"/>
            <a:chOff x="720" y="240"/>
            <a:chExt cx="720" cy="541"/>
          </a:xfrm>
        </p:grpSpPr>
        <p:pic>
          <p:nvPicPr>
            <p:cNvPr id="45" name="Picture 51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53"/>
          <p:cNvGrpSpPr>
            <a:grpSpLocks/>
          </p:cNvGrpSpPr>
          <p:nvPr/>
        </p:nvGrpSpPr>
        <p:grpSpPr bwMode="auto">
          <a:xfrm>
            <a:off x="2658905" y="4912435"/>
            <a:ext cx="793876" cy="520513"/>
            <a:chOff x="720" y="240"/>
            <a:chExt cx="720" cy="541"/>
          </a:xfrm>
        </p:grpSpPr>
        <p:pic>
          <p:nvPicPr>
            <p:cNvPr id="48" name="Picture 54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49" name="Rectangle 55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4" name="Group 56"/>
          <p:cNvGrpSpPr>
            <a:grpSpLocks/>
          </p:cNvGrpSpPr>
          <p:nvPr/>
        </p:nvGrpSpPr>
        <p:grpSpPr bwMode="auto">
          <a:xfrm>
            <a:off x="4617133" y="1448763"/>
            <a:ext cx="793876" cy="520513"/>
            <a:chOff x="720" y="240"/>
            <a:chExt cx="720" cy="541"/>
          </a:xfrm>
        </p:grpSpPr>
        <p:pic>
          <p:nvPicPr>
            <p:cNvPr id="51" name="Picture 57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2" name="Rectangle 58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7" name="Group 59"/>
          <p:cNvGrpSpPr>
            <a:grpSpLocks/>
          </p:cNvGrpSpPr>
          <p:nvPr/>
        </p:nvGrpSpPr>
        <p:grpSpPr bwMode="auto">
          <a:xfrm>
            <a:off x="6575363" y="2372408"/>
            <a:ext cx="793876" cy="520513"/>
            <a:chOff x="720" y="240"/>
            <a:chExt cx="720" cy="541"/>
          </a:xfrm>
        </p:grpSpPr>
        <p:pic>
          <p:nvPicPr>
            <p:cNvPr id="54" name="Picture 60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5" name="Rectangle 61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0" name="Group 62"/>
          <p:cNvGrpSpPr>
            <a:grpSpLocks/>
          </p:cNvGrpSpPr>
          <p:nvPr/>
        </p:nvGrpSpPr>
        <p:grpSpPr bwMode="auto">
          <a:xfrm>
            <a:off x="5940261" y="4496794"/>
            <a:ext cx="793876" cy="520513"/>
            <a:chOff x="720" y="240"/>
            <a:chExt cx="720" cy="541"/>
          </a:xfrm>
        </p:grpSpPr>
        <p:pic>
          <p:nvPicPr>
            <p:cNvPr id="57" name="Picture 63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58" name="Rectangle 64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3" name="Group 10"/>
          <p:cNvGrpSpPr>
            <a:grpSpLocks/>
          </p:cNvGrpSpPr>
          <p:nvPr/>
        </p:nvGrpSpPr>
        <p:grpSpPr bwMode="auto">
          <a:xfrm>
            <a:off x="3558632" y="2649503"/>
            <a:ext cx="793876" cy="520513"/>
            <a:chOff x="720" y="240"/>
            <a:chExt cx="720" cy="541"/>
          </a:xfrm>
        </p:grpSpPr>
        <p:pic>
          <p:nvPicPr>
            <p:cNvPr id="60" name="Picture 11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1" name="Rectangle 12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6" name="Group 4"/>
          <p:cNvGrpSpPr>
            <a:grpSpLocks/>
          </p:cNvGrpSpPr>
          <p:nvPr/>
        </p:nvGrpSpPr>
        <p:grpSpPr bwMode="auto">
          <a:xfrm>
            <a:off x="4246657" y="4496794"/>
            <a:ext cx="793876" cy="520513"/>
            <a:chOff x="720" y="240"/>
            <a:chExt cx="720" cy="541"/>
          </a:xfrm>
        </p:grpSpPr>
        <p:pic>
          <p:nvPicPr>
            <p:cNvPr id="63" name="Picture 5" descr="image0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20" y="240"/>
              <a:ext cx="720" cy="540"/>
            </a:xfrm>
            <a:prstGeom prst="rect">
              <a:avLst/>
            </a:prstGeom>
            <a:noFill/>
          </p:spPr>
        </p:pic>
        <p:sp>
          <p:nvSpPr>
            <p:cNvPr id="64" name="Rectangle 6"/>
            <p:cNvSpPr>
              <a:spLocks noChangeArrowheads="1"/>
            </p:cNvSpPr>
            <p:nvPr/>
          </p:nvSpPr>
          <p:spPr bwMode="auto">
            <a:xfrm>
              <a:off x="720" y="240"/>
              <a:ext cx="720" cy="541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9" name="Group 64"/>
          <p:cNvGrpSpPr/>
          <p:nvPr/>
        </p:nvGrpSpPr>
        <p:grpSpPr>
          <a:xfrm>
            <a:off x="838200" y="1447800"/>
            <a:ext cx="7397642" cy="4145434"/>
            <a:chOff x="838200" y="1447800"/>
            <a:chExt cx="7397642" cy="4145434"/>
          </a:xfrm>
        </p:grpSpPr>
        <p:grpSp>
          <p:nvGrpSpPr>
            <p:cNvPr id="62" name="Group 56"/>
            <p:cNvGrpSpPr>
              <a:grpSpLocks/>
            </p:cNvGrpSpPr>
            <p:nvPr/>
          </p:nvGrpSpPr>
          <p:grpSpPr bwMode="auto">
            <a:xfrm>
              <a:off x="5488345" y="1447800"/>
              <a:ext cx="793876" cy="520513"/>
              <a:chOff x="720" y="240"/>
              <a:chExt cx="720" cy="541"/>
            </a:xfrm>
          </p:grpSpPr>
          <p:pic>
            <p:nvPicPr>
              <p:cNvPr id="94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95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5" name="Group 56"/>
            <p:cNvGrpSpPr>
              <a:grpSpLocks/>
            </p:cNvGrpSpPr>
            <p:nvPr/>
          </p:nvGrpSpPr>
          <p:grpSpPr bwMode="auto">
            <a:xfrm>
              <a:off x="7441966" y="2374802"/>
              <a:ext cx="793876" cy="520513"/>
              <a:chOff x="720" y="240"/>
              <a:chExt cx="720" cy="541"/>
            </a:xfrm>
          </p:grpSpPr>
          <p:pic>
            <p:nvPicPr>
              <p:cNvPr id="92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93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6" name="Group 56"/>
            <p:cNvGrpSpPr>
              <a:grpSpLocks/>
            </p:cNvGrpSpPr>
            <p:nvPr/>
          </p:nvGrpSpPr>
          <p:grpSpPr bwMode="auto">
            <a:xfrm>
              <a:off x="6808447" y="4495831"/>
              <a:ext cx="793876" cy="520513"/>
              <a:chOff x="720" y="240"/>
              <a:chExt cx="720" cy="541"/>
            </a:xfrm>
          </p:grpSpPr>
          <p:pic>
            <p:nvPicPr>
              <p:cNvPr id="90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91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7" name="Group 56"/>
            <p:cNvGrpSpPr>
              <a:grpSpLocks/>
            </p:cNvGrpSpPr>
            <p:nvPr/>
          </p:nvGrpSpPr>
          <p:grpSpPr bwMode="auto">
            <a:xfrm>
              <a:off x="6178424" y="3156545"/>
              <a:ext cx="793876" cy="520513"/>
              <a:chOff x="720" y="240"/>
              <a:chExt cx="720" cy="541"/>
            </a:xfrm>
          </p:grpSpPr>
          <p:pic>
            <p:nvPicPr>
              <p:cNvPr id="88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89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8" name="Group 56"/>
            <p:cNvGrpSpPr>
              <a:grpSpLocks/>
            </p:cNvGrpSpPr>
            <p:nvPr/>
          </p:nvGrpSpPr>
          <p:grpSpPr bwMode="auto">
            <a:xfrm>
              <a:off x="4246659" y="5072721"/>
              <a:ext cx="793876" cy="520513"/>
              <a:chOff x="720" y="240"/>
              <a:chExt cx="720" cy="541"/>
            </a:xfrm>
          </p:grpSpPr>
          <p:pic>
            <p:nvPicPr>
              <p:cNvPr id="86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87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9" name="Group 56"/>
            <p:cNvGrpSpPr>
              <a:grpSpLocks/>
            </p:cNvGrpSpPr>
            <p:nvPr/>
          </p:nvGrpSpPr>
          <p:grpSpPr bwMode="auto">
            <a:xfrm>
              <a:off x="1790724" y="4911473"/>
              <a:ext cx="793876" cy="520513"/>
              <a:chOff x="720" y="240"/>
              <a:chExt cx="720" cy="541"/>
            </a:xfrm>
          </p:grpSpPr>
          <p:pic>
            <p:nvPicPr>
              <p:cNvPr id="84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85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0" name="Group 56"/>
            <p:cNvGrpSpPr>
              <a:grpSpLocks/>
            </p:cNvGrpSpPr>
            <p:nvPr/>
          </p:nvGrpSpPr>
          <p:grpSpPr bwMode="auto">
            <a:xfrm>
              <a:off x="838200" y="3756915"/>
              <a:ext cx="793876" cy="520513"/>
              <a:chOff x="720" y="240"/>
              <a:chExt cx="720" cy="541"/>
            </a:xfrm>
          </p:grpSpPr>
          <p:pic>
            <p:nvPicPr>
              <p:cNvPr id="82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83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1" name="Group 56"/>
            <p:cNvGrpSpPr>
              <a:grpSpLocks/>
            </p:cNvGrpSpPr>
            <p:nvPr/>
          </p:nvGrpSpPr>
          <p:grpSpPr bwMode="auto">
            <a:xfrm>
              <a:off x="841697" y="2880414"/>
              <a:ext cx="793876" cy="520513"/>
              <a:chOff x="720" y="240"/>
              <a:chExt cx="720" cy="541"/>
            </a:xfrm>
          </p:grpSpPr>
          <p:pic>
            <p:nvPicPr>
              <p:cNvPr id="80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81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2" name="Group 56"/>
            <p:cNvGrpSpPr>
              <a:grpSpLocks/>
            </p:cNvGrpSpPr>
            <p:nvPr/>
          </p:nvGrpSpPr>
          <p:grpSpPr bwMode="auto">
            <a:xfrm>
              <a:off x="1162411" y="1818221"/>
              <a:ext cx="793876" cy="520513"/>
              <a:chOff x="720" y="240"/>
              <a:chExt cx="720" cy="541"/>
            </a:xfrm>
          </p:grpSpPr>
          <p:pic>
            <p:nvPicPr>
              <p:cNvPr id="78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79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3" name="Group 56"/>
            <p:cNvGrpSpPr>
              <a:grpSpLocks/>
            </p:cNvGrpSpPr>
            <p:nvPr/>
          </p:nvGrpSpPr>
          <p:grpSpPr bwMode="auto">
            <a:xfrm>
              <a:off x="3558632" y="3222463"/>
              <a:ext cx="793876" cy="520513"/>
              <a:chOff x="720" y="240"/>
              <a:chExt cx="720" cy="541"/>
            </a:xfrm>
          </p:grpSpPr>
          <p:pic>
            <p:nvPicPr>
              <p:cNvPr id="76" name="Picture 57" descr="image002"/>
              <p:cNvPicPr>
                <a:picLocks noChangeAspect="1" noChangeArrowheads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 bwMode="auto">
              <a:xfrm>
                <a:off x="727" y="240"/>
                <a:ext cx="707" cy="540"/>
              </a:xfrm>
              <a:prstGeom prst="rect">
                <a:avLst/>
              </a:prstGeom>
              <a:noFill/>
            </p:spPr>
          </p:pic>
          <p:sp>
            <p:nvSpPr>
              <p:cNvPr id="77" name="Rectangle 58"/>
              <p:cNvSpPr>
                <a:spLocks noChangeArrowheads="1"/>
              </p:cNvSpPr>
              <p:nvPr/>
            </p:nvSpPr>
            <p:spPr bwMode="auto">
              <a:xfrm>
                <a:off x="720" y="240"/>
                <a:ext cx="720" cy="541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74" name="Group 95"/>
          <p:cNvGrpSpPr/>
          <p:nvPr/>
        </p:nvGrpSpPr>
        <p:grpSpPr>
          <a:xfrm>
            <a:off x="4874157" y="2362200"/>
            <a:ext cx="3431643" cy="4172366"/>
            <a:chOff x="4874157" y="2362200"/>
            <a:chExt cx="3431643" cy="4172366"/>
          </a:xfrm>
        </p:grpSpPr>
        <p:cxnSp>
          <p:nvCxnSpPr>
            <p:cNvPr id="97" name="Straight Connector 96"/>
            <p:cNvCxnSpPr/>
            <p:nvPr/>
          </p:nvCxnSpPr>
          <p:spPr>
            <a:xfrm rot="5400000">
              <a:off x="3924300" y="3848100"/>
              <a:ext cx="3581400" cy="16764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/>
            <p:cNvCxnSpPr/>
            <p:nvPr/>
          </p:nvCxnSpPr>
          <p:spPr>
            <a:xfrm rot="16200000" flipH="1">
              <a:off x="6019800" y="4267200"/>
              <a:ext cx="3581400" cy="8382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9" name="Picture 98" descr="seg01_0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74157" y="4267200"/>
              <a:ext cx="3414155" cy="2267366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</p:pic>
        <p:cxnSp>
          <p:nvCxnSpPr>
            <p:cNvPr id="100" name="Straight Connector 99"/>
            <p:cNvCxnSpPr/>
            <p:nvPr/>
          </p:nvCxnSpPr>
          <p:spPr>
            <a:xfrm rot="16200000" flipH="1">
              <a:off x="6896100" y="2857500"/>
              <a:ext cx="1905000" cy="9144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>
            <a:xfrm rot="5400000">
              <a:off x="4762500" y="2476500"/>
              <a:ext cx="1905000" cy="167640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Group 120"/>
          <p:cNvGrpSpPr/>
          <p:nvPr/>
        </p:nvGrpSpPr>
        <p:grpSpPr>
          <a:xfrm>
            <a:off x="1295400" y="4038600"/>
            <a:ext cx="5486400" cy="2590800"/>
            <a:chOff x="1295400" y="4038600"/>
            <a:chExt cx="5486400" cy="2590800"/>
          </a:xfrm>
        </p:grpSpPr>
        <p:grpSp>
          <p:nvGrpSpPr>
            <p:cNvPr id="109" name="Group 108"/>
            <p:cNvGrpSpPr/>
            <p:nvPr/>
          </p:nvGrpSpPr>
          <p:grpSpPr>
            <a:xfrm>
              <a:off x="1295400" y="4038600"/>
              <a:ext cx="2812230" cy="2588554"/>
              <a:chOff x="5393478" y="2031881"/>
              <a:chExt cx="2812230" cy="2588554"/>
            </a:xfrm>
          </p:grpSpPr>
          <p:pic>
            <p:nvPicPr>
              <p:cNvPr id="110" name="Picture 109" descr="cropSeg00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 l="52039" t="48981" r="38403" b="37811"/>
              <a:stretch>
                <a:fillRect/>
              </a:stretch>
            </p:blipFill>
            <p:spPr bwMode="auto">
              <a:xfrm>
                <a:off x="5393478" y="2031881"/>
                <a:ext cx="2812230" cy="2588554"/>
              </a:xfrm>
              <a:prstGeom prst="rect">
                <a:avLst/>
              </a:prstGeom>
              <a:noFill/>
              <a:ln w="25400">
                <a:solidFill>
                  <a:srgbClr val="FF0000"/>
                </a:solidFill>
              </a:ln>
            </p:spPr>
          </p:pic>
          <p:sp>
            <p:nvSpPr>
              <p:cNvPr id="111" name="Freeform 110"/>
              <p:cNvSpPr/>
              <p:nvPr/>
            </p:nvSpPr>
            <p:spPr>
              <a:xfrm>
                <a:off x="6202782" y="2612032"/>
                <a:ext cx="786340" cy="1175603"/>
              </a:xfrm>
              <a:custGeom>
                <a:avLst/>
                <a:gdLst>
                  <a:gd name="connsiteX0" fmla="*/ 215453 w 786340"/>
                  <a:gd name="connsiteY0" fmla="*/ 1175603 h 1175603"/>
                  <a:gd name="connsiteX1" fmla="*/ 204113 w 786340"/>
                  <a:gd name="connsiteY1" fmla="*/ 1096221 h 1175603"/>
                  <a:gd name="connsiteX2" fmla="*/ 192773 w 786340"/>
                  <a:gd name="connsiteY2" fmla="*/ 1062200 h 1175603"/>
                  <a:gd name="connsiteX3" fmla="*/ 181434 w 786340"/>
                  <a:gd name="connsiteY3" fmla="*/ 1016839 h 1175603"/>
                  <a:gd name="connsiteX4" fmla="*/ 170094 w 786340"/>
                  <a:gd name="connsiteY4" fmla="*/ 982819 h 1175603"/>
                  <a:gd name="connsiteX5" fmla="*/ 147415 w 786340"/>
                  <a:gd name="connsiteY5" fmla="*/ 892097 h 1175603"/>
                  <a:gd name="connsiteX6" fmla="*/ 124736 w 786340"/>
                  <a:gd name="connsiteY6" fmla="*/ 597251 h 1175603"/>
                  <a:gd name="connsiteX7" fmla="*/ 90717 w 786340"/>
                  <a:gd name="connsiteY7" fmla="*/ 529210 h 1175603"/>
                  <a:gd name="connsiteX8" fmla="*/ 56698 w 786340"/>
                  <a:gd name="connsiteY8" fmla="*/ 472509 h 1175603"/>
                  <a:gd name="connsiteX9" fmla="*/ 11339 w 786340"/>
                  <a:gd name="connsiteY9" fmla="*/ 393127 h 1175603"/>
                  <a:gd name="connsiteX10" fmla="*/ 0 w 786340"/>
                  <a:gd name="connsiteY10" fmla="*/ 359106 h 1175603"/>
                  <a:gd name="connsiteX11" fmla="*/ 11339 w 786340"/>
                  <a:gd name="connsiteY11" fmla="*/ 291065 h 1175603"/>
                  <a:gd name="connsiteX12" fmla="*/ 56698 w 786340"/>
                  <a:gd name="connsiteY12" fmla="*/ 200343 h 1175603"/>
                  <a:gd name="connsiteX13" fmla="*/ 79377 w 786340"/>
                  <a:gd name="connsiteY13" fmla="*/ 166323 h 1175603"/>
                  <a:gd name="connsiteX14" fmla="*/ 113396 w 786340"/>
                  <a:gd name="connsiteY14" fmla="*/ 154982 h 1175603"/>
                  <a:gd name="connsiteX15" fmla="*/ 283491 w 786340"/>
                  <a:gd name="connsiteY15" fmla="*/ 143642 h 1175603"/>
                  <a:gd name="connsiteX16" fmla="*/ 340189 w 786340"/>
                  <a:gd name="connsiteY16" fmla="*/ 98281 h 1175603"/>
                  <a:gd name="connsiteX17" fmla="*/ 362868 w 786340"/>
                  <a:gd name="connsiteY17" fmla="*/ 52920 h 1175603"/>
                  <a:gd name="connsiteX18" fmla="*/ 396887 w 786340"/>
                  <a:gd name="connsiteY18" fmla="*/ 41580 h 1175603"/>
                  <a:gd name="connsiteX19" fmla="*/ 487604 w 786340"/>
                  <a:gd name="connsiteY19" fmla="*/ 30240 h 1175603"/>
                  <a:gd name="connsiteX20" fmla="*/ 589661 w 786340"/>
                  <a:gd name="connsiteY20" fmla="*/ 18900 h 1175603"/>
                  <a:gd name="connsiteX21" fmla="*/ 612340 w 786340"/>
                  <a:gd name="connsiteY21" fmla="*/ 64261 h 1175603"/>
                  <a:gd name="connsiteX22" fmla="*/ 646359 w 786340"/>
                  <a:gd name="connsiteY22" fmla="*/ 75601 h 1175603"/>
                  <a:gd name="connsiteX23" fmla="*/ 703057 w 786340"/>
                  <a:gd name="connsiteY23" fmla="*/ 120962 h 1175603"/>
                  <a:gd name="connsiteX24" fmla="*/ 759755 w 786340"/>
                  <a:gd name="connsiteY24" fmla="*/ 166323 h 1175603"/>
                  <a:gd name="connsiteX25" fmla="*/ 759755 w 786340"/>
                  <a:gd name="connsiteY25" fmla="*/ 302405 h 1175603"/>
                  <a:gd name="connsiteX26" fmla="*/ 771095 w 786340"/>
                  <a:gd name="connsiteY26" fmla="*/ 381787 h 1175603"/>
                  <a:gd name="connsiteX27" fmla="*/ 759755 w 786340"/>
                  <a:gd name="connsiteY27" fmla="*/ 608591 h 1175603"/>
                  <a:gd name="connsiteX28" fmla="*/ 748416 w 786340"/>
                  <a:gd name="connsiteY28" fmla="*/ 665293 h 1175603"/>
                  <a:gd name="connsiteX29" fmla="*/ 703057 w 786340"/>
                  <a:gd name="connsiteY29" fmla="*/ 733334 h 1175603"/>
                  <a:gd name="connsiteX30" fmla="*/ 680378 w 786340"/>
                  <a:gd name="connsiteY30" fmla="*/ 812715 h 1175603"/>
                  <a:gd name="connsiteX31" fmla="*/ 601000 w 786340"/>
                  <a:gd name="connsiteY31" fmla="*/ 880757 h 1175603"/>
                  <a:gd name="connsiteX32" fmla="*/ 544302 w 786340"/>
                  <a:gd name="connsiteY32" fmla="*/ 937458 h 1175603"/>
                  <a:gd name="connsiteX33" fmla="*/ 510283 w 786340"/>
                  <a:gd name="connsiteY33" fmla="*/ 971479 h 1175603"/>
                  <a:gd name="connsiteX34" fmla="*/ 464925 w 786340"/>
                  <a:gd name="connsiteY34" fmla="*/ 982819 h 1175603"/>
                  <a:gd name="connsiteX35" fmla="*/ 408227 w 786340"/>
                  <a:gd name="connsiteY35" fmla="*/ 1028180 h 1175603"/>
                  <a:gd name="connsiteX36" fmla="*/ 385547 w 786340"/>
                  <a:gd name="connsiteY36" fmla="*/ 1050860 h 1175603"/>
                  <a:gd name="connsiteX37" fmla="*/ 328849 w 786340"/>
                  <a:gd name="connsiteY37" fmla="*/ 1107561 h 1175603"/>
                  <a:gd name="connsiteX38" fmla="*/ 226792 w 786340"/>
                  <a:gd name="connsiteY38" fmla="*/ 1107561 h 1175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86340" h="1175603">
                    <a:moveTo>
                      <a:pt x="215453" y="1175603"/>
                    </a:moveTo>
                    <a:cubicBezTo>
                      <a:pt x="211673" y="1149142"/>
                      <a:pt x="209355" y="1122431"/>
                      <a:pt x="204113" y="1096221"/>
                    </a:cubicBezTo>
                    <a:cubicBezTo>
                      <a:pt x="201769" y="1084499"/>
                      <a:pt x="196057" y="1073694"/>
                      <a:pt x="192773" y="1062200"/>
                    </a:cubicBezTo>
                    <a:cubicBezTo>
                      <a:pt x="188492" y="1047214"/>
                      <a:pt x="185715" y="1031825"/>
                      <a:pt x="181434" y="1016839"/>
                    </a:cubicBezTo>
                    <a:cubicBezTo>
                      <a:pt x="178150" y="1005345"/>
                      <a:pt x="173239" y="994351"/>
                      <a:pt x="170094" y="982819"/>
                    </a:cubicBezTo>
                    <a:cubicBezTo>
                      <a:pt x="161893" y="952746"/>
                      <a:pt x="147415" y="892097"/>
                      <a:pt x="147415" y="892097"/>
                    </a:cubicBezTo>
                    <a:cubicBezTo>
                      <a:pt x="141690" y="771870"/>
                      <a:pt x="150075" y="698612"/>
                      <a:pt x="124736" y="597251"/>
                    </a:cubicBezTo>
                    <a:cubicBezTo>
                      <a:pt x="114537" y="556453"/>
                      <a:pt x="113811" y="566163"/>
                      <a:pt x="90717" y="529210"/>
                    </a:cubicBezTo>
                    <a:cubicBezTo>
                      <a:pt x="79036" y="510519"/>
                      <a:pt x="68379" y="491200"/>
                      <a:pt x="56698" y="472509"/>
                    </a:cubicBezTo>
                    <a:cubicBezTo>
                      <a:pt x="30815" y="431094"/>
                      <a:pt x="32456" y="442404"/>
                      <a:pt x="11339" y="393127"/>
                    </a:cubicBezTo>
                    <a:cubicBezTo>
                      <a:pt x="6631" y="382140"/>
                      <a:pt x="3780" y="370446"/>
                      <a:pt x="0" y="359106"/>
                    </a:cubicBezTo>
                    <a:cubicBezTo>
                      <a:pt x="3780" y="336426"/>
                      <a:pt x="3606" y="312719"/>
                      <a:pt x="11339" y="291065"/>
                    </a:cubicBezTo>
                    <a:cubicBezTo>
                      <a:pt x="22710" y="259225"/>
                      <a:pt x="37944" y="228475"/>
                      <a:pt x="56698" y="200343"/>
                    </a:cubicBezTo>
                    <a:cubicBezTo>
                      <a:pt x="64258" y="189003"/>
                      <a:pt x="68735" y="174837"/>
                      <a:pt x="79377" y="166323"/>
                    </a:cubicBezTo>
                    <a:cubicBezTo>
                      <a:pt x="88711" y="158856"/>
                      <a:pt x="101516" y="156302"/>
                      <a:pt x="113396" y="154982"/>
                    </a:cubicBezTo>
                    <a:cubicBezTo>
                      <a:pt x="169873" y="148706"/>
                      <a:pt x="226793" y="147422"/>
                      <a:pt x="283491" y="143642"/>
                    </a:cubicBezTo>
                    <a:cubicBezTo>
                      <a:pt x="301689" y="131510"/>
                      <a:pt x="327263" y="117671"/>
                      <a:pt x="340189" y="98281"/>
                    </a:cubicBezTo>
                    <a:cubicBezTo>
                      <a:pt x="349566" y="84215"/>
                      <a:pt x="350915" y="64874"/>
                      <a:pt x="362868" y="52920"/>
                    </a:cubicBezTo>
                    <a:cubicBezTo>
                      <a:pt x="371320" y="44468"/>
                      <a:pt x="385127" y="43718"/>
                      <a:pt x="396887" y="41580"/>
                    </a:cubicBezTo>
                    <a:cubicBezTo>
                      <a:pt x="426870" y="36128"/>
                      <a:pt x="457365" y="34020"/>
                      <a:pt x="487604" y="30240"/>
                    </a:cubicBezTo>
                    <a:cubicBezTo>
                      <a:pt x="566982" y="3780"/>
                      <a:pt x="532963" y="0"/>
                      <a:pt x="589661" y="18900"/>
                    </a:cubicBezTo>
                    <a:cubicBezTo>
                      <a:pt x="597221" y="34020"/>
                      <a:pt x="600387" y="52307"/>
                      <a:pt x="612340" y="64261"/>
                    </a:cubicBezTo>
                    <a:cubicBezTo>
                      <a:pt x="620792" y="72713"/>
                      <a:pt x="636223" y="69266"/>
                      <a:pt x="646359" y="75601"/>
                    </a:cubicBezTo>
                    <a:cubicBezTo>
                      <a:pt x="666883" y="88429"/>
                      <a:pt x="683695" y="106439"/>
                      <a:pt x="703057" y="120962"/>
                    </a:cubicBezTo>
                    <a:cubicBezTo>
                      <a:pt x="760276" y="163879"/>
                      <a:pt x="716218" y="122782"/>
                      <a:pt x="759755" y="166323"/>
                    </a:cubicBezTo>
                    <a:cubicBezTo>
                      <a:pt x="786340" y="246079"/>
                      <a:pt x="759755" y="150483"/>
                      <a:pt x="759755" y="302405"/>
                    </a:cubicBezTo>
                    <a:cubicBezTo>
                      <a:pt x="759755" y="329134"/>
                      <a:pt x="767315" y="355326"/>
                      <a:pt x="771095" y="381787"/>
                    </a:cubicBezTo>
                    <a:cubicBezTo>
                      <a:pt x="767315" y="457388"/>
                      <a:pt x="765791" y="533136"/>
                      <a:pt x="759755" y="608591"/>
                    </a:cubicBezTo>
                    <a:cubicBezTo>
                      <a:pt x="758218" y="627805"/>
                      <a:pt x="756392" y="647746"/>
                      <a:pt x="748416" y="665293"/>
                    </a:cubicBezTo>
                    <a:cubicBezTo>
                      <a:pt x="737137" y="690108"/>
                      <a:pt x="703057" y="733334"/>
                      <a:pt x="703057" y="733334"/>
                    </a:cubicBezTo>
                    <a:cubicBezTo>
                      <a:pt x="701872" y="738074"/>
                      <a:pt x="686633" y="803957"/>
                      <a:pt x="680378" y="812715"/>
                    </a:cubicBezTo>
                    <a:cubicBezTo>
                      <a:pt x="635029" y="876207"/>
                      <a:pt x="646662" y="840801"/>
                      <a:pt x="601000" y="880757"/>
                    </a:cubicBezTo>
                    <a:cubicBezTo>
                      <a:pt x="580885" y="898358"/>
                      <a:pt x="563201" y="918558"/>
                      <a:pt x="544302" y="937458"/>
                    </a:cubicBezTo>
                    <a:cubicBezTo>
                      <a:pt x="532962" y="948798"/>
                      <a:pt x="525841" y="967589"/>
                      <a:pt x="510283" y="971479"/>
                    </a:cubicBezTo>
                    <a:lnTo>
                      <a:pt x="464925" y="982819"/>
                    </a:lnTo>
                    <a:cubicBezTo>
                      <a:pt x="444288" y="1044729"/>
                      <a:pt x="470877" y="996853"/>
                      <a:pt x="408227" y="1028180"/>
                    </a:cubicBezTo>
                    <a:cubicBezTo>
                      <a:pt x="398664" y="1032962"/>
                      <a:pt x="392226" y="1042511"/>
                      <a:pt x="385547" y="1050860"/>
                    </a:cubicBezTo>
                    <a:cubicBezTo>
                      <a:pt x="369264" y="1071214"/>
                      <a:pt x="360253" y="1102327"/>
                      <a:pt x="328849" y="1107561"/>
                    </a:cubicBezTo>
                    <a:cubicBezTo>
                      <a:pt x="295293" y="1113154"/>
                      <a:pt x="260811" y="1107561"/>
                      <a:pt x="226792" y="1107561"/>
                    </a:cubicBezTo>
                  </a:path>
                </a:pathLst>
              </a:custGeom>
              <a:solidFill>
                <a:srgbClr val="FF0000">
                  <a:alpha val="20000"/>
                </a:srgbClr>
              </a:solidFill>
              <a:ln w="57150" cmpd="sng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>
                <a:spLocks noChangeAspect="1"/>
              </p:cNvSpPr>
              <p:nvPr/>
            </p:nvSpPr>
            <p:spPr>
              <a:xfrm>
                <a:off x="6123355" y="2522417"/>
                <a:ext cx="933004" cy="1394879"/>
              </a:xfrm>
              <a:custGeom>
                <a:avLst/>
                <a:gdLst>
                  <a:gd name="connsiteX0" fmla="*/ 215453 w 786340"/>
                  <a:gd name="connsiteY0" fmla="*/ 1175603 h 1175603"/>
                  <a:gd name="connsiteX1" fmla="*/ 204113 w 786340"/>
                  <a:gd name="connsiteY1" fmla="*/ 1096221 h 1175603"/>
                  <a:gd name="connsiteX2" fmla="*/ 192773 w 786340"/>
                  <a:gd name="connsiteY2" fmla="*/ 1062200 h 1175603"/>
                  <a:gd name="connsiteX3" fmla="*/ 181434 w 786340"/>
                  <a:gd name="connsiteY3" fmla="*/ 1016839 h 1175603"/>
                  <a:gd name="connsiteX4" fmla="*/ 170094 w 786340"/>
                  <a:gd name="connsiteY4" fmla="*/ 982819 h 1175603"/>
                  <a:gd name="connsiteX5" fmla="*/ 147415 w 786340"/>
                  <a:gd name="connsiteY5" fmla="*/ 892097 h 1175603"/>
                  <a:gd name="connsiteX6" fmla="*/ 124736 w 786340"/>
                  <a:gd name="connsiteY6" fmla="*/ 597251 h 1175603"/>
                  <a:gd name="connsiteX7" fmla="*/ 90717 w 786340"/>
                  <a:gd name="connsiteY7" fmla="*/ 529210 h 1175603"/>
                  <a:gd name="connsiteX8" fmla="*/ 56698 w 786340"/>
                  <a:gd name="connsiteY8" fmla="*/ 472509 h 1175603"/>
                  <a:gd name="connsiteX9" fmla="*/ 11339 w 786340"/>
                  <a:gd name="connsiteY9" fmla="*/ 393127 h 1175603"/>
                  <a:gd name="connsiteX10" fmla="*/ 0 w 786340"/>
                  <a:gd name="connsiteY10" fmla="*/ 359106 h 1175603"/>
                  <a:gd name="connsiteX11" fmla="*/ 11339 w 786340"/>
                  <a:gd name="connsiteY11" fmla="*/ 291065 h 1175603"/>
                  <a:gd name="connsiteX12" fmla="*/ 56698 w 786340"/>
                  <a:gd name="connsiteY12" fmla="*/ 200343 h 1175603"/>
                  <a:gd name="connsiteX13" fmla="*/ 79377 w 786340"/>
                  <a:gd name="connsiteY13" fmla="*/ 166323 h 1175603"/>
                  <a:gd name="connsiteX14" fmla="*/ 113396 w 786340"/>
                  <a:gd name="connsiteY14" fmla="*/ 154982 h 1175603"/>
                  <a:gd name="connsiteX15" fmla="*/ 283491 w 786340"/>
                  <a:gd name="connsiteY15" fmla="*/ 143642 h 1175603"/>
                  <a:gd name="connsiteX16" fmla="*/ 340189 w 786340"/>
                  <a:gd name="connsiteY16" fmla="*/ 98281 h 1175603"/>
                  <a:gd name="connsiteX17" fmla="*/ 362868 w 786340"/>
                  <a:gd name="connsiteY17" fmla="*/ 52920 h 1175603"/>
                  <a:gd name="connsiteX18" fmla="*/ 396887 w 786340"/>
                  <a:gd name="connsiteY18" fmla="*/ 41580 h 1175603"/>
                  <a:gd name="connsiteX19" fmla="*/ 487604 w 786340"/>
                  <a:gd name="connsiteY19" fmla="*/ 30240 h 1175603"/>
                  <a:gd name="connsiteX20" fmla="*/ 589661 w 786340"/>
                  <a:gd name="connsiteY20" fmla="*/ 18900 h 1175603"/>
                  <a:gd name="connsiteX21" fmla="*/ 612340 w 786340"/>
                  <a:gd name="connsiteY21" fmla="*/ 64261 h 1175603"/>
                  <a:gd name="connsiteX22" fmla="*/ 646359 w 786340"/>
                  <a:gd name="connsiteY22" fmla="*/ 75601 h 1175603"/>
                  <a:gd name="connsiteX23" fmla="*/ 703057 w 786340"/>
                  <a:gd name="connsiteY23" fmla="*/ 120962 h 1175603"/>
                  <a:gd name="connsiteX24" fmla="*/ 759755 w 786340"/>
                  <a:gd name="connsiteY24" fmla="*/ 166323 h 1175603"/>
                  <a:gd name="connsiteX25" fmla="*/ 759755 w 786340"/>
                  <a:gd name="connsiteY25" fmla="*/ 302405 h 1175603"/>
                  <a:gd name="connsiteX26" fmla="*/ 771095 w 786340"/>
                  <a:gd name="connsiteY26" fmla="*/ 381787 h 1175603"/>
                  <a:gd name="connsiteX27" fmla="*/ 759755 w 786340"/>
                  <a:gd name="connsiteY27" fmla="*/ 608591 h 1175603"/>
                  <a:gd name="connsiteX28" fmla="*/ 748416 w 786340"/>
                  <a:gd name="connsiteY28" fmla="*/ 665293 h 1175603"/>
                  <a:gd name="connsiteX29" fmla="*/ 703057 w 786340"/>
                  <a:gd name="connsiteY29" fmla="*/ 733334 h 1175603"/>
                  <a:gd name="connsiteX30" fmla="*/ 680378 w 786340"/>
                  <a:gd name="connsiteY30" fmla="*/ 812715 h 1175603"/>
                  <a:gd name="connsiteX31" fmla="*/ 601000 w 786340"/>
                  <a:gd name="connsiteY31" fmla="*/ 880757 h 1175603"/>
                  <a:gd name="connsiteX32" fmla="*/ 544302 w 786340"/>
                  <a:gd name="connsiteY32" fmla="*/ 937458 h 1175603"/>
                  <a:gd name="connsiteX33" fmla="*/ 510283 w 786340"/>
                  <a:gd name="connsiteY33" fmla="*/ 971479 h 1175603"/>
                  <a:gd name="connsiteX34" fmla="*/ 464925 w 786340"/>
                  <a:gd name="connsiteY34" fmla="*/ 982819 h 1175603"/>
                  <a:gd name="connsiteX35" fmla="*/ 408227 w 786340"/>
                  <a:gd name="connsiteY35" fmla="*/ 1028180 h 1175603"/>
                  <a:gd name="connsiteX36" fmla="*/ 385547 w 786340"/>
                  <a:gd name="connsiteY36" fmla="*/ 1050860 h 1175603"/>
                  <a:gd name="connsiteX37" fmla="*/ 328849 w 786340"/>
                  <a:gd name="connsiteY37" fmla="*/ 1107561 h 1175603"/>
                  <a:gd name="connsiteX38" fmla="*/ 226792 w 786340"/>
                  <a:gd name="connsiteY38" fmla="*/ 1107561 h 1175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786340" h="1175603">
                    <a:moveTo>
                      <a:pt x="215453" y="1175603"/>
                    </a:moveTo>
                    <a:cubicBezTo>
                      <a:pt x="211673" y="1149142"/>
                      <a:pt x="209355" y="1122431"/>
                      <a:pt x="204113" y="1096221"/>
                    </a:cubicBezTo>
                    <a:cubicBezTo>
                      <a:pt x="201769" y="1084499"/>
                      <a:pt x="196057" y="1073694"/>
                      <a:pt x="192773" y="1062200"/>
                    </a:cubicBezTo>
                    <a:cubicBezTo>
                      <a:pt x="188492" y="1047214"/>
                      <a:pt x="185715" y="1031825"/>
                      <a:pt x="181434" y="1016839"/>
                    </a:cubicBezTo>
                    <a:cubicBezTo>
                      <a:pt x="178150" y="1005345"/>
                      <a:pt x="173239" y="994351"/>
                      <a:pt x="170094" y="982819"/>
                    </a:cubicBezTo>
                    <a:cubicBezTo>
                      <a:pt x="161893" y="952746"/>
                      <a:pt x="147415" y="892097"/>
                      <a:pt x="147415" y="892097"/>
                    </a:cubicBezTo>
                    <a:cubicBezTo>
                      <a:pt x="141690" y="771870"/>
                      <a:pt x="150075" y="698612"/>
                      <a:pt x="124736" y="597251"/>
                    </a:cubicBezTo>
                    <a:cubicBezTo>
                      <a:pt x="114537" y="556453"/>
                      <a:pt x="113811" y="566163"/>
                      <a:pt x="90717" y="529210"/>
                    </a:cubicBezTo>
                    <a:cubicBezTo>
                      <a:pt x="79036" y="510519"/>
                      <a:pt x="68379" y="491200"/>
                      <a:pt x="56698" y="472509"/>
                    </a:cubicBezTo>
                    <a:cubicBezTo>
                      <a:pt x="30815" y="431094"/>
                      <a:pt x="32456" y="442404"/>
                      <a:pt x="11339" y="393127"/>
                    </a:cubicBezTo>
                    <a:cubicBezTo>
                      <a:pt x="6631" y="382140"/>
                      <a:pt x="3780" y="370446"/>
                      <a:pt x="0" y="359106"/>
                    </a:cubicBezTo>
                    <a:cubicBezTo>
                      <a:pt x="3780" y="336426"/>
                      <a:pt x="3606" y="312719"/>
                      <a:pt x="11339" y="291065"/>
                    </a:cubicBezTo>
                    <a:cubicBezTo>
                      <a:pt x="22710" y="259225"/>
                      <a:pt x="37944" y="228475"/>
                      <a:pt x="56698" y="200343"/>
                    </a:cubicBezTo>
                    <a:cubicBezTo>
                      <a:pt x="64258" y="189003"/>
                      <a:pt x="68735" y="174837"/>
                      <a:pt x="79377" y="166323"/>
                    </a:cubicBezTo>
                    <a:cubicBezTo>
                      <a:pt x="88711" y="158856"/>
                      <a:pt x="101516" y="156302"/>
                      <a:pt x="113396" y="154982"/>
                    </a:cubicBezTo>
                    <a:cubicBezTo>
                      <a:pt x="169873" y="148706"/>
                      <a:pt x="226793" y="147422"/>
                      <a:pt x="283491" y="143642"/>
                    </a:cubicBezTo>
                    <a:cubicBezTo>
                      <a:pt x="301689" y="131510"/>
                      <a:pt x="327263" y="117671"/>
                      <a:pt x="340189" y="98281"/>
                    </a:cubicBezTo>
                    <a:cubicBezTo>
                      <a:pt x="349566" y="84215"/>
                      <a:pt x="350915" y="64874"/>
                      <a:pt x="362868" y="52920"/>
                    </a:cubicBezTo>
                    <a:cubicBezTo>
                      <a:pt x="371320" y="44468"/>
                      <a:pt x="385127" y="43718"/>
                      <a:pt x="396887" y="41580"/>
                    </a:cubicBezTo>
                    <a:cubicBezTo>
                      <a:pt x="426870" y="36128"/>
                      <a:pt x="457365" y="34020"/>
                      <a:pt x="487604" y="30240"/>
                    </a:cubicBezTo>
                    <a:cubicBezTo>
                      <a:pt x="566982" y="3780"/>
                      <a:pt x="532963" y="0"/>
                      <a:pt x="589661" y="18900"/>
                    </a:cubicBezTo>
                    <a:cubicBezTo>
                      <a:pt x="597221" y="34020"/>
                      <a:pt x="600387" y="52307"/>
                      <a:pt x="612340" y="64261"/>
                    </a:cubicBezTo>
                    <a:cubicBezTo>
                      <a:pt x="620792" y="72713"/>
                      <a:pt x="636223" y="69266"/>
                      <a:pt x="646359" y="75601"/>
                    </a:cubicBezTo>
                    <a:cubicBezTo>
                      <a:pt x="666883" y="88429"/>
                      <a:pt x="683695" y="106439"/>
                      <a:pt x="703057" y="120962"/>
                    </a:cubicBezTo>
                    <a:cubicBezTo>
                      <a:pt x="760276" y="163879"/>
                      <a:pt x="716218" y="122782"/>
                      <a:pt x="759755" y="166323"/>
                    </a:cubicBezTo>
                    <a:cubicBezTo>
                      <a:pt x="786340" y="246079"/>
                      <a:pt x="759755" y="150483"/>
                      <a:pt x="759755" y="302405"/>
                    </a:cubicBezTo>
                    <a:cubicBezTo>
                      <a:pt x="759755" y="329134"/>
                      <a:pt x="767315" y="355326"/>
                      <a:pt x="771095" y="381787"/>
                    </a:cubicBezTo>
                    <a:cubicBezTo>
                      <a:pt x="767315" y="457388"/>
                      <a:pt x="765791" y="533136"/>
                      <a:pt x="759755" y="608591"/>
                    </a:cubicBezTo>
                    <a:cubicBezTo>
                      <a:pt x="758218" y="627805"/>
                      <a:pt x="756392" y="647746"/>
                      <a:pt x="748416" y="665293"/>
                    </a:cubicBezTo>
                    <a:cubicBezTo>
                      <a:pt x="737137" y="690108"/>
                      <a:pt x="703057" y="733334"/>
                      <a:pt x="703057" y="733334"/>
                    </a:cubicBezTo>
                    <a:cubicBezTo>
                      <a:pt x="701872" y="738074"/>
                      <a:pt x="686633" y="803957"/>
                      <a:pt x="680378" y="812715"/>
                    </a:cubicBezTo>
                    <a:cubicBezTo>
                      <a:pt x="635029" y="876207"/>
                      <a:pt x="646662" y="840801"/>
                      <a:pt x="601000" y="880757"/>
                    </a:cubicBezTo>
                    <a:cubicBezTo>
                      <a:pt x="580885" y="898358"/>
                      <a:pt x="563201" y="918558"/>
                      <a:pt x="544302" y="937458"/>
                    </a:cubicBezTo>
                    <a:cubicBezTo>
                      <a:pt x="532962" y="948798"/>
                      <a:pt x="525841" y="967589"/>
                      <a:pt x="510283" y="971479"/>
                    </a:cubicBezTo>
                    <a:lnTo>
                      <a:pt x="464925" y="982819"/>
                    </a:lnTo>
                    <a:cubicBezTo>
                      <a:pt x="444288" y="1044729"/>
                      <a:pt x="470877" y="996853"/>
                      <a:pt x="408227" y="1028180"/>
                    </a:cubicBezTo>
                    <a:cubicBezTo>
                      <a:pt x="398664" y="1032962"/>
                      <a:pt x="392226" y="1042511"/>
                      <a:pt x="385547" y="1050860"/>
                    </a:cubicBezTo>
                    <a:cubicBezTo>
                      <a:pt x="369264" y="1071214"/>
                      <a:pt x="360253" y="1102327"/>
                      <a:pt x="328849" y="1107561"/>
                    </a:cubicBezTo>
                    <a:cubicBezTo>
                      <a:pt x="295293" y="1113154"/>
                      <a:pt x="260811" y="1107561"/>
                      <a:pt x="226792" y="1107561"/>
                    </a:cubicBezTo>
                  </a:path>
                </a:pathLst>
              </a:custGeom>
              <a:solidFill>
                <a:srgbClr val="FF0000">
                  <a:alpha val="0"/>
                </a:srgbClr>
              </a:solidFill>
              <a:ln w="57150" cmpd="sng">
                <a:solidFill>
                  <a:srgbClr val="3366FF">
                    <a:alpha val="69000"/>
                  </a:srgb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3" name="Rectangle 112"/>
            <p:cNvSpPr/>
            <p:nvPr/>
          </p:nvSpPr>
          <p:spPr>
            <a:xfrm>
              <a:off x="6506028" y="5348514"/>
              <a:ext cx="275772" cy="275772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5" name="Straight Connector 114"/>
            <p:cNvCxnSpPr/>
            <p:nvPr/>
          </p:nvCxnSpPr>
          <p:spPr>
            <a:xfrm>
              <a:off x="4114800" y="4038600"/>
              <a:ext cx="2362200" cy="12954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/>
            <p:nvPr/>
          </p:nvCxnSpPr>
          <p:spPr>
            <a:xfrm flipV="1">
              <a:off x="4114800" y="5638800"/>
              <a:ext cx="2362200" cy="9906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Layers with depth and alpha</a:t>
            </a:r>
          </a:p>
          <a:p>
            <a:r>
              <a:rPr lang="en-US" dirty="0" smtClean="0"/>
              <a:t>Still need to be able to:</a:t>
            </a:r>
          </a:p>
          <a:p>
            <a:pPr lvl="1"/>
            <a:r>
              <a:rPr lang="en-US" dirty="0" smtClean="0"/>
              <a:t>Render layers from a new viewpoint</a:t>
            </a:r>
          </a:p>
          <a:p>
            <a:pPr lvl="1"/>
            <a:r>
              <a:rPr lang="en-US" dirty="0" smtClean="0"/>
              <a:t>Fill holes</a:t>
            </a:r>
          </a:p>
          <a:p>
            <a:pPr lvl="1"/>
            <a:r>
              <a:rPr lang="en-US" dirty="0" smtClean="0"/>
              <a:t>Image effects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Storytelling with Photos</a:t>
            </a:r>
            <a:endParaRPr lang="en-US" dirty="0"/>
          </a:p>
        </p:txBody>
      </p:sp>
      <p:pic>
        <p:nvPicPr>
          <p:cNvPr id="4" name="example_2dpanscan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eggiesegswide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14350" y="1524000"/>
            <a:ext cx="8115300" cy="4572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Segments from a single viewpoint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Rendering</a:t>
            </a:r>
            <a:endParaRPr lang="en-US" dirty="0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Light fields and </a:t>
            </a:r>
            <a:r>
              <a:rPr lang="en-US" dirty="0" err="1" smtClean="0"/>
              <a:t>Lumigraphs</a:t>
            </a:r>
            <a:endParaRPr lang="en-US" dirty="0" smtClean="0"/>
          </a:p>
          <a:p>
            <a:pPr lvl="1"/>
            <a:r>
              <a:rPr lang="en-US" dirty="0" err="1" smtClean="0"/>
              <a:t>Levoy</a:t>
            </a:r>
            <a:r>
              <a:rPr lang="en-US" dirty="0" smtClean="0"/>
              <a:t> and </a:t>
            </a:r>
            <a:r>
              <a:rPr lang="en-US" dirty="0" err="1" smtClean="0"/>
              <a:t>Hanrahan</a:t>
            </a:r>
            <a:r>
              <a:rPr lang="en-US" dirty="0" smtClean="0"/>
              <a:t>, </a:t>
            </a:r>
            <a:r>
              <a:rPr lang="en-US" dirty="0" err="1" smtClean="0"/>
              <a:t>Gortler</a:t>
            </a:r>
            <a:r>
              <a:rPr lang="en-US" dirty="0" smtClean="0"/>
              <a:t> et al., </a:t>
            </a:r>
            <a:r>
              <a:rPr lang="en-US" dirty="0" err="1" smtClean="0"/>
              <a:t>Isaksen</a:t>
            </a:r>
            <a:r>
              <a:rPr lang="en-US" dirty="0" smtClean="0"/>
              <a:t> et al.</a:t>
            </a:r>
          </a:p>
          <a:p>
            <a:r>
              <a:rPr lang="en-US" dirty="0" err="1" smtClean="0"/>
              <a:t>Unstructered</a:t>
            </a:r>
            <a:r>
              <a:rPr lang="en-US" dirty="0" smtClean="0"/>
              <a:t> </a:t>
            </a:r>
            <a:r>
              <a:rPr lang="en-US" dirty="0" err="1" smtClean="0"/>
              <a:t>Lumigraph</a:t>
            </a:r>
            <a:endParaRPr lang="en-US" dirty="0" smtClean="0"/>
          </a:p>
          <a:p>
            <a:pPr lvl="1"/>
            <a:r>
              <a:rPr lang="en-US" dirty="0" smtClean="0"/>
              <a:t>Buehler et al</a:t>
            </a:r>
          </a:p>
          <a:p>
            <a:r>
              <a:rPr lang="en-US" dirty="0" smtClean="0"/>
              <a:t>View</a:t>
            </a:r>
            <a:r>
              <a:rPr lang="en-US" dirty="0"/>
              <a:t>-dependent Texture Mapping</a:t>
            </a:r>
          </a:p>
          <a:p>
            <a:pPr lvl="1"/>
            <a:r>
              <a:rPr lang="en-US" dirty="0" err="1"/>
              <a:t>Debevec</a:t>
            </a:r>
            <a:r>
              <a:rPr lang="en-US" dirty="0"/>
              <a:t> et al., Wood et al.</a:t>
            </a:r>
            <a:endParaRPr lang="en-US" dirty="0" smtClean="0"/>
          </a:p>
          <a:p>
            <a:r>
              <a:rPr lang="en-US" dirty="0" smtClean="0"/>
              <a:t>View-based Rendering</a:t>
            </a:r>
          </a:p>
          <a:p>
            <a:pPr lvl="1"/>
            <a:r>
              <a:rPr lang="en-US" dirty="0" err="1" smtClean="0"/>
              <a:t>Pulli</a:t>
            </a:r>
            <a:r>
              <a:rPr lang="en-US" dirty="0" smtClean="0"/>
              <a:t> et </a:t>
            </a:r>
            <a:r>
              <a:rPr lang="en-US" dirty="0"/>
              <a:t>al.</a:t>
            </a:r>
          </a:p>
          <a:p>
            <a:r>
              <a:rPr lang="en-US" dirty="0"/>
              <a:t>Many others…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7"/>
          <p:cNvGrpSpPr/>
          <p:nvPr/>
        </p:nvGrpSpPr>
        <p:grpSpPr>
          <a:xfrm>
            <a:off x="1561368" y="4708987"/>
            <a:ext cx="1522998" cy="1111667"/>
            <a:chOff x="1561368" y="4708987"/>
            <a:chExt cx="1522998" cy="1111667"/>
          </a:xfrm>
        </p:grpSpPr>
        <p:grpSp>
          <p:nvGrpSpPr>
            <p:cNvPr id="3" name="Group 64"/>
            <p:cNvGrpSpPr/>
            <p:nvPr/>
          </p:nvGrpSpPr>
          <p:grpSpPr>
            <a:xfrm>
              <a:off x="1561368" y="4708987"/>
              <a:ext cx="1522998" cy="1111667"/>
              <a:chOff x="3377251" y="2429166"/>
              <a:chExt cx="3411867" cy="2721451"/>
            </a:xfrm>
          </p:grpSpPr>
          <p:sp>
            <p:nvSpPr>
              <p:cNvPr id="27" name="Oval 13"/>
              <p:cNvSpPr>
                <a:spLocks noChangeArrowheads="1"/>
              </p:cNvSpPr>
              <p:nvPr/>
            </p:nvSpPr>
            <p:spPr bwMode="auto">
              <a:xfrm>
                <a:off x="4855316" y="2429166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Oval 14"/>
              <p:cNvSpPr>
                <a:spLocks noChangeArrowheads="1"/>
              </p:cNvSpPr>
              <p:nvPr/>
            </p:nvSpPr>
            <p:spPr bwMode="auto">
              <a:xfrm>
                <a:off x="3630634" y="2595148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Oval 15"/>
              <p:cNvSpPr>
                <a:spLocks noChangeArrowheads="1"/>
              </p:cNvSpPr>
              <p:nvPr/>
            </p:nvSpPr>
            <p:spPr bwMode="auto">
              <a:xfrm>
                <a:off x="3377251" y="3383975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Oval 16"/>
              <p:cNvSpPr>
                <a:spLocks noChangeArrowheads="1"/>
              </p:cNvSpPr>
              <p:nvPr/>
            </p:nvSpPr>
            <p:spPr bwMode="auto">
              <a:xfrm>
                <a:off x="4390782" y="2823579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Oval 17"/>
              <p:cNvSpPr>
                <a:spLocks noChangeArrowheads="1"/>
              </p:cNvSpPr>
              <p:nvPr/>
            </p:nvSpPr>
            <p:spPr bwMode="auto">
              <a:xfrm>
                <a:off x="6713455" y="3336316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Oval 18"/>
              <p:cNvSpPr>
                <a:spLocks noChangeArrowheads="1"/>
              </p:cNvSpPr>
              <p:nvPr/>
            </p:nvSpPr>
            <p:spPr bwMode="auto">
              <a:xfrm>
                <a:off x="5319851" y="3375758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Oval 19"/>
              <p:cNvSpPr>
                <a:spLocks noChangeArrowheads="1"/>
              </p:cNvSpPr>
              <p:nvPr/>
            </p:nvSpPr>
            <p:spPr bwMode="auto">
              <a:xfrm>
                <a:off x="4897547" y="4448890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Oval 20"/>
              <p:cNvSpPr>
                <a:spLocks noChangeArrowheads="1"/>
              </p:cNvSpPr>
              <p:nvPr/>
            </p:nvSpPr>
            <p:spPr bwMode="auto">
              <a:xfrm>
                <a:off x="5784386" y="4724979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Oval 21"/>
              <p:cNvSpPr>
                <a:spLocks noChangeArrowheads="1"/>
              </p:cNvSpPr>
              <p:nvPr/>
            </p:nvSpPr>
            <p:spPr bwMode="auto">
              <a:xfrm>
                <a:off x="4221860" y="5079951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Oval 22"/>
              <p:cNvSpPr>
                <a:spLocks noChangeArrowheads="1"/>
              </p:cNvSpPr>
              <p:nvPr/>
            </p:nvSpPr>
            <p:spPr bwMode="auto">
              <a:xfrm>
                <a:off x="3377251" y="4054477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41" name="AutoShape 23"/>
              <p:cNvCxnSpPr>
                <a:cxnSpLocks noChangeShapeType="1"/>
                <a:stCxn id="37" idx="3"/>
                <a:endCxn id="39" idx="7"/>
              </p:cNvCxnSpPr>
              <p:nvPr/>
            </p:nvCxnSpPr>
            <p:spPr bwMode="auto">
              <a:xfrm flipH="1">
                <a:off x="4286085" y="4517090"/>
                <a:ext cx="622899" cy="565325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2" name="AutoShape 24"/>
              <p:cNvCxnSpPr>
                <a:cxnSpLocks noChangeShapeType="1"/>
                <a:stCxn id="34" idx="7"/>
                <a:endCxn id="27" idx="3"/>
              </p:cNvCxnSpPr>
              <p:nvPr/>
            </p:nvCxnSpPr>
            <p:spPr bwMode="auto">
              <a:xfrm flipV="1">
                <a:off x="4455007" y="2497367"/>
                <a:ext cx="411747" cy="32867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grpSp>
            <p:nvGrpSpPr>
              <p:cNvPr id="4" name="Group 25"/>
              <p:cNvGrpSpPr>
                <a:grpSpLocks/>
              </p:cNvGrpSpPr>
              <p:nvPr/>
            </p:nvGrpSpPr>
            <p:grpSpPr bwMode="auto">
              <a:xfrm>
                <a:off x="3415084" y="2453159"/>
                <a:ext cx="3336205" cy="2650784"/>
                <a:chOff x="1339" y="667"/>
                <a:chExt cx="3792" cy="3226"/>
              </a:xfrm>
            </p:grpSpPr>
            <p:cxnSp>
              <p:nvCxnSpPr>
                <p:cNvPr id="44" name="AutoShape 26"/>
                <p:cNvCxnSpPr>
                  <a:cxnSpLocks noChangeShapeType="1"/>
                  <a:stCxn id="29" idx="6"/>
                  <a:endCxn id="27" idx="2"/>
                </p:cNvCxnSpPr>
                <p:nvPr/>
              </p:nvCxnSpPr>
              <p:spPr bwMode="auto">
                <a:xfrm flipV="1">
                  <a:off x="1680" y="667"/>
                  <a:ext cx="1286" cy="20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45" name="AutoShape 27"/>
                <p:cNvCxnSpPr>
                  <a:cxnSpLocks noChangeShapeType="1"/>
                  <a:stCxn id="33" idx="7"/>
                  <a:endCxn id="29" idx="3"/>
                </p:cNvCxnSpPr>
                <p:nvPr/>
              </p:nvCxnSpPr>
              <p:spPr bwMode="auto">
                <a:xfrm flipV="1">
                  <a:off x="1369" y="909"/>
                  <a:ext cx="228" cy="88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46" name="AutoShape 28"/>
                <p:cNvCxnSpPr>
                  <a:cxnSpLocks noChangeShapeType="1"/>
                  <a:stCxn id="29" idx="5"/>
                  <a:endCxn id="34" idx="1"/>
                </p:cNvCxnSpPr>
                <p:nvPr/>
              </p:nvCxnSpPr>
              <p:spPr bwMode="auto">
                <a:xfrm>
                  <a:off x="1657" y="909"/>
                  <a:ext cx="804" cy="19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47" name="AutoShape 29"/>
                <p:cNvCxnSpPr>
                  <a:cxnSpLocks noChangeShapeType="1"/>
                  <a:stCxn id="40" idx="0"/>
                  <a:endCxn id="33" idx="4"/>
                </p:cNvCxnSpPr>
                <p:nvPr/>
              </p:nvCxnSpPr>
              <p:spPr bwMode="auto">
                <a:xfrm flipV="1">
                  <a:off x="1339" y="1882"/>
                  <a:ext cx="0" cy="71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48" name="AutoShape 30"/>
                <p:cNvCxnSpPr>
                  <a:cxnSpLocks noChangeShapeType="1"/>
                  <a:stCxn id="40" idx="6"/>
                  <a:endCxn id="37" idx="1"/>
                </p:cNvCxnSpPr>
                <p:nvPr/>
              </p:nvCxnSpPr>
              <p:spPr bwMode="auto">
                <a:xfrm>
                  <a:off x="1392" y="2645"/>
                  <a:ext cx="1645" cy="44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49" name="AutoShape 31"/>
                <p:cNvCxnSpPr>
                  <a:cxnSpLocks noChangeShapeType="1"/>
                  <a:stCxn id="34" idx="4"/>
                  <a:endCxn id="37" idx="0"/>
                </p:cNvCxnSpPr>
                <p:nvPr/>
              </p:nvCxnSpPr>
              <p:spPr bwMode="auto">
                <a:xfrm>
                  <a:off x="2491" y="1200"/>
                  <a:ext cx="576" cy="18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0" name="AutoShape 32"/>
                <p:cNvCxnSpPr>
                  <a:cxnSpLocks noChangeShapeType="1"/>
                  <a:stCxn id="40" idx="5"/>
                  <a:endCxn id="39" idx="1"/>
                </p:cNvCxnSpPr>
                <p:nvPr/>
              </p:nvCxnSpPr>
              <p:spPr bwMode="auto">
                <a:xfrm>
                  <a:off x="1369" y="2685"/>
                  <a:ext cx="900" cy="116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1" name="AutoShape 33"/>
                <p:cNvCxnSpPr>
                  <a:cxnSpLocks noChangeShapeType="1"/>
                  <a:stCxn id="27" idx="6"/>
                  <a:endCxn id="35" idx="1"/>
                </p:cNvCxnSpPr>
                <p:nvPr/>
              </p:nvCxnSpPr>
              <p:spPr bwMode="auto">
                <a:xfrm>
                  <a:off x="3072" y="667"/>
                  <a:ext cx="2029" cy="1064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2" name="AutoShape 34"/>
                <p:cNvCxnSpPr>
                  <a:cxnSpLocks noChangeShapeType="1"/>
                  <a:stCxn id="27" idx="5"/>
                  <a:endCxn id="36" idx="1"/>
                </p:cNvCxnSpPr>
                <p:nvPr/>
              </p:nvCxnSpPr>
              <p:spPr bwMode="auto">
                <a:xfrm>
                  <a:off x="3049" y="707"/>
                  <a:ext cx="468" cy="10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3" name="AutoShape 35"/>
                <p:cNvCxnSpPr>
                  <a:cxnSpLocks noChangeShapeType="1"/>
                  <a:stCxn id="34" idx="6"/>
                  <a:endCxn id="36" idx="2"/>
                </p:cNvCxnSpPr>
                <p:nvPr/>
              </p:nvCxnSpPr>
              <p:spPr bwMode="auto">
                <a:xfrm>
                  <a:off x="2544" y="1147"/>
                  <a:ext cx="950" cy="6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4" name="AutoShape 36"/>
                <p:cNvCxnSpPr>
                  <a:cxnSpLocks noChangeShapeType="1"/>
                  <a:stCxn id="36" idx="6"/>
                  <a:endCxn id="35" idx="2"/>
                </p:cNvCxnSpPr>
                <p:nvPr/>
              </p:nvCxnSpPr>
              <p:spPr bwMode="auto">
                <a:xfrm flipV="1">
                  <a:off x="3600" y="1771"/>
                  <a:ext cx="1478" cy="4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5" name="AutoShape 37"/>
                <p:cNvCxnSpPr>
                  <a:cxnSpLocks noChangeShapeType="1"/>
                  <a:stCxn id="39" idx="6"/>
                  <a:endCxn id="38" idx="3"/>
                </p:cNvCxnSpPr>
                <p:nvPr/>
              </p:nvCxnSpPr>
              <p:spPr bwMode="auto">
                <a:xfrm flipV="1">
                  <a:off x="2352" y="3501"/>
                  <a:ext cx="1693" cy="39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6" name="AutoShape 38"/>
                <p:cNvCxnSpPr>
                  <a:cxnSpLocks noChangeShapeType="1"/>
                  <a:stCxn id="36" idx="5"/>
                  <a:endCxn id="38" idx="0"/>
                </p:cNvCxnSpPr>
                <p:nvPr/>
              </p:nvCxnSpPr>
              <p:spPr bwMode="auto">
                <a:xfrm>
                  <a:off x="3577" y="1859"/>
                  <a:ext cx="498" cy="1549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7" name="AutoShape 39"/>
                <p:cNvCxnSpPr>
                  <a:cxnSpLocks noChangeShapeType="1"/>
                  <a:stCxn id="37" idx="6"/>
                  <a:endCxn id="38" idx="1"/>
                </p:cNvCxnSpPr>
                <p:nvPr/>
              </p:nvCxnSpPr>
              <p:spPr bwMode="auto">
                <a:xfrm>
                  <a:off x="3120" y="3125"/>
                  <a:ext cx="925" cy="296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8" name="AutoShape 40"/>
                <p:cNvCxnSpPr>
                  <a:cxnSpLocks noChangeShapeType="1"/>
                  <a:stCxn id="37" idx="7"/>
                  <a:endCxn id="36" idx="3"/>
                </p:cNvCxnSpPr>
                <p:nvPr/>
              </p:nvCxnSpPr>
              <p:spPr bwMode="auto">
                <a:xfrm flipV="1">
                  <a:off x="3097" y="1859"/>
                  <a:ext cx="420" cy="1226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9" name="AutoShape 41"/>
                <p:cNvCxnSpPr>
                  <a:cxnSpLocks noChangeShapeType="1"/>
                  <a:stCxn id="38" idx="7"/>
                  <a:endCxn id="35" idx="4"/>
                </p:cNvCxnSpPr>
                <p:nvPr/>
              </p:nvCxnSpPr>
              <p:spPr bwMode="auto">
                <a:xfrm flipV="1">
                  <a:off x="4105" y="1824"/>
                  <a:ext cx="1026" cy="1597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0" name="AutoShape 42"/>
                <p:cNvCxnSpPr>
                  <a:cxnSpLocks noChangeShapeType="1"/>
                  <a:stCxn id="33" idx="6"/>
                  <a:endCxn id="34" idx="2"/>
                </p:cNvCxnSpPr>
                <p:nvPr/>
              </p:nvCxnSpPr>
              <p:spPr bwMode="auto">
                <a:xfrm flipV="1">
                  <a:off x="1392" y="1147"/>
                  <a:ext cx="1046" cy="68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1" name="AutoShape 43"/>
                <p:cNvCxnSpPr>
                  <a:cxnSpLocks noChangeShapeType="1"/>
                  <a:stCxn id="40" idx="7"/>
                  <a:endCxn id="34" idx="3"/>
                </p:cNvCxnSpPr>
                <p:nvPr/>
              </p:nvCxnSpPr>
              <p:spPr bwMode="auto">
                <a:xfrm flipV="1">
                  <a:off x="1369" y="1187"/>
                  <a:ext cx="1092" cy="141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</p:grpSp>
        </p:grpSp>
        <p:sp>
          <p:nvSpPr>
            <p:cNvPr id="67" name="Freeform 66"/>
            <p:cNvSpPr/>
            <p:nvPr/>
          </p:nvSpPr>
          <p:spPr>
            <a:xfrm>
              <a:off x="1574800" y="4711700"/>
              <a:ext cx="1498600" cy="1092200"/>
            </a:xfrm>
            <a:custGeom>
              <a:avLst/>
              <a:gdLst>
                <a:gd name="connsiteX0" fmla="*/ 114300 w 1498600"/>
                <a:gd name="connsiteY0" fmla="*/ 76200 h 1092200"/>
                <a:gd name="connsiteX1" fmla="*/ 666750 w 1498600"/>
                <a:gd name="connsiteY1" fmla="*/ 0 h 1092200"/>
                <a:gd name="connsiteX2" fmla="*/ 1498600 w 1498600"/>
                <a:gd name="connsiteY2" fmla="*/ 381000 h 1092200"/>
                <a:gd name="connsiteX3" fmla="*/ 1079500 w 1498600"/>
                <a:gd name="connsiteY3" fmla="*/ 946150 h 1092200"/>
                <a:gd name="connsiteX4" fmla="*/ 374650 w 1498600"/>
                <a:gd name="connsiteY4" fmla="*/ 1092200 h 1092200"/>
                <a:gd name="connsiteX5" fmla="*/ 0 w 1498600"/>
                <a:gd name="connsiteY5" fmla="*/ 666750 h 1092200"/>
                <a:gd name="connsiteX6" fmla="*/ 0 w 1498600"/>
                <a:gd name="connsiteY6" fmla="*/ 393700 h 1092200"/>
                <a:gd name="connsiteX7" fmla="*/ 114300 w 1498600"/>
                <a:gd name="connsiteY7" fmla="*/ 76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600" h="1092200">
                  <a:moveTo>
                    <a:pt x="114300" y="76200"/>
                  </a:moveTo>
                  <a:lnTo>
                    <a:pt x="666750" y="0"/>
                  </a:lnTo>
                  <a:lnTo>
                    <a:pt x="1498600" y="381000"/>
                  </a:lnTo>
                  <a:lnTo>
                    <a:pt x="1079500" y="946150"/>
                  </a:lnTo>
                  <a:lnTo>
                    <a:pt x="374650" y="1092200"/>
                  </a:lnTo>
                  <a:lnTo>
                    <a:pt x="0" y="666750"/>
                  </a:lnTo>
                  <a:lnTo>
                    <a:pt x="0" y="393700"/>
                  </a:lnTo>
                  <a:lnTo>
                    <a:pt x="114300" y="7620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22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Parallelogram 24"/>
          <p:cNvSpPr>
            <a:spLocks noChangeAspect="1"/>
          </p:cNvSpPr>
          <p:nvPr/>
        </p:nvSpPr>
        <p:spPr>
          <a:xfrm rot="935807" flipH="1">
            <a:off x="2821501" y="1015842"/>
            <a:ext cx="6168810" cy="3794591"/>
          </a:xfrm>
          <a:prstGeom prst="parallelogram">
            <a:avLst>
              <a:gd name="adj" fmla="val 2380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tx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54"/>
          <p:cNvSpPr>
            <a:spLocks noChangeShapeType="1"/>
          </p:cNvSpPr>
          <p:nvPr/>
        </p:nvSpPr>
        <p:spPr bwMode="auto">
          <a:xfrm flipV="1">
            <a:off x="2603500" y="2273136"/>
            <a:ext cx="3103173" cy="2578264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auto">
          <a:xfrm flipV="1">
            <a:off x="689826" y="5575299"/>
            <a:ext cx="7679474" cy="833459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auto">
          <a:xfrm flipV="1">
            <a:off x="802935" y="4159250"/>
            <a:ext cx="2480015" cy="2193596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56"/>
          <p:cNvSpPr>
            <a:spLocks noChangeShapeType="1"/>
          </p:cNvSpPr>
          <p:nvPr/>
        </p:nvSpPr>
        <p:spPr bwMode="auto">
          <a:xfrm flipV="1">
            <a:off x="764189" y="253999"/>
            <a:ext cx="2677511" cy="6128104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97814" y="6331880"/>
            <a:ext cx="133882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Novel View</a:t>
            </a:r>
            <a:endParaRPr lang="en-US" dirty="0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653130" y="1955800"/>
            <a:ext cx="1100219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Segments</a:t>
            </a:r>
            <a:endParaRPr lang="en-US" dirty="0"/>
          </a:p>
        </p:txBody>
      </p:sp>
      <p:sp>
        <p:nvSpPr>
          <p:cNvPr id="22" name="Line 54"/>
          <p:cNvSpPr>
            <a:spLocks noChangeShapeType="1"/>
          </p:cNvSpPr>
          <p:nvPr/>
        </p:nvSpPr>
        <p:spPr bwMode="auto">
          <a:xfrm flipV="1">
            <a:off x="933450" y="5356508"/>
            <a:ext cx="1041400" cy="87284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oval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55"/>
          <p:cNvSpPr>
            <a:spLocks noChangeShapeType="1"/>
          </p:cNvSpPr>
          <p:nvPr/>
        </p:nvSpPr>
        <p:spPr bwMode="auto">
          <a:xfrm flipV="1">
            <a:off x="781538" y="1657348"/>
            <a:ext cx="7746512" cy="474149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2" name="Oval 61"/>
          <p:cNvSpPr/>
          <p:nvPr/>
        </p:nvSpPr>
        <p:spPr>
          <a:xfrm>
            <a:off x="1971577" y="4825097"/>
            <a:ext cx="146539" cy="146539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4" name="Oval 63"/>
          <p:cNvSpPr/>
          <p:nvPr/>
        </p:nvSpPr>
        <p:spPr>
          <a:xfrm>
            <a:off x="1551207" y="5319420"/>
            <a:ext cx="146539" cy="146539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3" name="Oval 62"/>
          <p:cNvSpPr/>
          <p:nvPr/>
        </p:nvSpPr>
        <p:spPr>
          <a:xfrm>
            <a:off x="2170112" y="5486400"/>
            <a:ext cx="146539" cy="146539"/>
          </a:xfrm>
          <a:prstGeom prst="ellipse">
            <a:avLst/>
          </a:prstGeom>
          <a:solidFill>
            <a:srgbClr val="008000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78" name="Rectangle 77"/>
          <p:cNvSpPr/>
          <p:nvPr/>
        </p:nvSpPr>
        <p:spPr>
          <a:xfrm>
            <a:off x="0" y="2202017"/>
            <a:ext cx="1701209" cy="12815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0" name="Straight Connector 69"/>
          <p:cNvCxnSpPr>
            <a:endCxn id="12" idx="0"/>
          </p:cNvCxnSpPr>
          <p:nvPr/>
        </p:nvCxnSpPr>
        <p:spPr>
          <a:xfrm rot="10800000" flipV="1">
            <a:off x="743840" y="4737099"/>
            <a:ext cx="1993015" cy="16729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" name="Group 73"/>
          <p:cNvGrpSpPr/>
          <p:nvPr/>
        </p:nvGrpSpPr>
        <p:grpSpPr>
          <a:xfrm>
            <a:off x="4580134" y="2698318"/>
            <a:ext cx="1001702" cy="474498"/>
            <a:chOff x="5697195" y="3623368"/>
            <a:chExt cx="1188841" cy="659160"/>
          </a:xfrm>
        </p:grpSpPr>
        <p:sp>
          <p:nvSpPr>
            <p:cNvPr id="15" name="Parallelogram 14"/>
            <p:cNvSpPr/>
            <p:nvPr/>
          </p:nvSpPr>
          <p:spPr>
            <a:xfrm rot="935807" flipH="1">
              <a:off x="5697195" y="3623368"/>
              <a:ext cx="1188841" cy="659160"/>
            </a:xfrm>
            <a:prstGeom prst="parallelogram">
              <a:avLst>
                <a:gd name="adj" fmla="val 23802"/>
              </a:avLst>
            </a:prstGeom>
            <a:blipFill rotWithShape="1">
              <a:blip r:embed="rId4" cstate="print">
                <a:alphaModFix amt="83000"/>
              </a:blip>
              <a:stretch>
                <a:fillRect/>
              </a:stretch>
            </a:blipFill>
            <a:ln w="508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6149608" y="3790881"/>
              <a:ext cx="132658" cy="12986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 rot="1776835">
            <a:off x="419100" y="6090294"/>
            <a:ext cx="610377" cy="615304"/>
            <a:chOff x="1954" y="3356"/>
            <a:chExt cx="197" cy="277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 rot="1301455">
              <a:off x="1954" y="3489"/>
              <a:ext cx="144" cy="144"/>
            </a:xfrm>
            <a:prstGeom prst="rect">
              <a:avLst/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 rot="1301455">
              <a:off x="2017" y="3459"/>
              <a:ext cx="72" cy="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101455">
              <a:off x="2007" y="3356"/>
              <a:ext cx="144" cy="144"/>
            </a:xfrm>
            <a:prstGeom prst="triangle">
              <a:avLst>
                <a:gd name="adj" fmla="val 50000"/>
              </a:avLst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3" name="Group 76"/>
          <p:cNvGrpSpPr/>
          <p:nvPr/>
        </p:nvGrpSpPr>
        <p:grpSpPr>
          <a:xfrm>
            <a:off x="4367859" y="2744151"/>
            <a:ext cx="659906" cy="659160"/>
            <a:chOff x="7066144" y="3039483"/>
            <a:chExt cx="659906" cy="659160"/>
          </a:xfrm>
        </p:grpSpPr>
        <p:sp>
          <p:nvSpPr>
            <p:cNvPr id="23" name="Parallelogram 22"/>
            <p:cNvSpPr/>
            <p:nvPr/>
          </p:nvSpPr>
          <p:spPr>
            <a:xfrm rot="13377433" flipH="1">
              <a:off x="7066144" y="3039483"/>
              <a:ext cx="659906" cy="659160"/>
            </a:xfrm>
            <a:prstGeom prst="parallelogram">
              <a:avLst>
                <a:gd name="adj" fmla="val 23802"/>
              </a:avLst>
            </a:prstGeom>
            <a:blipFill rotWithShape="1">
              <a:blip r:embed="rId5" cstate="print">
                <a:alphaModFix amt="79000"/>
              </a:blip>
              <a:stretch>
                <a:fillRect/>
              </a:stretch>
            </a:blipFill>
            <a:ln w="508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7301075" y="3367548"/>
              <a:ext cx="132658" cy="12986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</p:grpSp>
      <p:grpSp>
        <p:nvGrpSpPr>
          <p:cNvPr id="14" name="Group 78"/>
          <p:cNvGrpSpPr/>
          <p:nvPr/>
        </p:nvGrpSpPr>
        <p:grpSpPr>
          <a:xfrm>
            <a:off x="4060416" y="3010323"/>
            <a:ext cx="777353" cy="619699"/>
            <a:chOff x="4965475" y="3887957"/>
            <a:chExt cx="777353" cy="619699"/>
          </a:xfrm>
        </p:grpSpPr>
        <p:sp>
          <p:nvSpPr>
            <p:cNvPr id="83" name="Parallelogram 82"/>
            <p:cNvSpPr/>
            <p:nvPr/>
          </p:nvSpPr>
          <p:spPr>
            <a:xfrm rot="3257342" flipH="1">
              <a:off x="5044302" y="3809130"/>
              <a:ext cx="619699" cy="777353"/>
            </a:xfrm>
            <a:prstGeom prst="parallelogram">
              <a:avLst>
                <a:gd name="adj" fmla="val 23802"/>
              </a:avLst>
            </a:prstGeom>
            <a:blipFill rotWithShape="1">
              <a:blip r:embed="rId6" cstate="print">
                <a:alphaModFix amt="83000"/>
              </a:blip>
              <a:stretch>
                <a:fillRect/>
              </a:stretch>
            </a:blipFill>
            <a:ln w="50800"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5328342" y="4112614"/>
              <a:ext cx="132658" cy="12986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</p:grpSp>
      <p:sp>
        <p:nvSpPr>
          <p:cNvPr id="80" name="Text Box 7"/>
          <p:cNvSpPr txBox="1">
            <a:spLocks noChangeArrowheads="1"/>
          </p:cNvSpPr>
          <p:nvPr/>
        </p:nvSpPr>
        <p:spPr bwMode="auto">
          <a:xfrm>
            <a:off x="317264" y="4301067"/>
            <a:ext cx="1838965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Viewpoint Mesh</a:t>
            </a:r>
            <a:endParaRPr lang="en-US" dirty="0"/>
          </a:p>
        </p:txBody>
      </p:sp>
      <p:sp>
        <p:nvSpPr>
          <p:cNvPr id="69" name="Oval 68"/>
          <p:cNvSpPr/>
          <p:nvPr/>
        </p:nvSpPr>
        <p:spPr>
          <a:xfrm>
            <a:off x="4409790" y="3217748"/>
            <a:ext cx="151373" cy="15713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5" name="Oval 64"/>
          <p:cNvSpPr/>
          <p:nvPr/>
        </p:nvSpPr>
        <p:spPr>
          <a:xfrm>
            <a:off x="4597272" y="3054390"/>
            <a:ext cx="151373" cy="157133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6" name="Oval 65"/>
          <p:cNvSpPr/>
          <p:nvPr/>
        </p:nvSpPr>
        <p:spPr>
          <a:xfrm>
            <a:off x="4953958" y="2772950"/>
            <a:ext cx="151373" cy="157133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2" grpId="0" animBg="1"/>
      <p:bldP spid="62" grpId="0" animBg="1"/>
      <p:bldP spid="64" grpId="0" animBg="1"/>
      <p:bldP spid="63" grpId="0" animBg="1"/>
      <p:bldP spid="80" grpId="0"/>
      <p:bldP spid="69" grpId="0" animBg="1"/>
      <p:bldP spid="65" grpId="0" animBg="1"/>
      <p:bldP spid="6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arallelogram 24"/>
          <p:cNvSpPr>
            <a:spLocks noChangeAspect="1"/>
          </p:cNvSpPr>
          <p:nvPr/>
        </p:nvSpPr>
        <p:spPr>
          <a:xfrm rot="935807" flipH="1">
            <a:off x="2821499" y="1015842"/>
            <a:ext cx="6168810" cy="3794591"/>
          </a:xfrm>
          <a:prstGeom prst="parallelogram">
            <a:avLst>
              <a:gd name="adj" fmla="val 23802"/>
            </a:avLst>
          </a:prstGeom>
          <a:solidFill>
            <a:schemeClr val="bg1"/>
          </a:solidFill>
          <a:ln w="12700">
            <a:solidFill>
              <a:srgbClr val="FFFFFF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tx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Line 54"/>
          <p:cNvSpPr>
            <a:spLocks noChangeShapeType="1"/>
          </p:cNvSpPr>
          <p:nvPr/>
        </p:nvSpPr>
        <p:spPr bwMode="auto">
          <a:xfrm flipV="1">
            <a:off x="2590254" y="2266786"/>
            <a:ext cx="3116417" cy="258156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Line 54"/>
          <p:cNvSpPr>
            <a:spLocks noChangeShapeType="1"/>
          </p:cNvSpPr>
          <p:nvPr/>
        </p:nvSpPr>
        <p:spPr bwMode="auto">
          <a:xfrm flipV="1">
            <a:off x="702221" y="5293075"/>
            <a:ext cx="1375079" cy="109791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oval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1"/>
          <p:cNvGrpSpPr/>
          <p:nvPr/>
        </p:nvGrpSpPr>
        <p:grpSpPr>
          <a:xfrm>
            <a:off x="1561366" y="4708987"/>
            <a:ext cx="1522998" cy="1111667"/>
            <a:chOff x="1561366" y="4708987"/>
            <a:chExt cx="1522998" cy="1111667"/>
          </a:xfrm>
        </p:grpSpPr>
        <p:grpSp>
          <p:nvGrpSpPr>
            <p:cNvPr id="3" name="Group 64"/>
            <p:cNvGrpSpPr/>
            <p:nvPr/>
          </p:nvGrpSpPr>
          <p:grpSpPr>
            <a:xfrm>
              <a:off x="1561379" y="4708988"/>
              <a:ext cx="1523013" cy="1111669"/>
              <a:chOff x="3377251" y="2429166"/>
              <a:chExt cx="3411867" cy="2721451"/>
            </a:xfrm>
          </p:grpSpPr>
          <p:sp>
            <p:nvSpPr>
              <p:cNvPr id="45" name="Oval 13"/>
              <p:cNvSpPr>
                <a:spLocks noChangeArrowheads="1"/>
              </p:cNvSpPr>
              <p:nvPr/>
            </p:nvSpPr>
            <p:spPr bwMode="auto">
              <a:xfrm>
                <a:off x="4855316" y="2429166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6" name="Oval 14"/>
              <p:cNvSpPr>
                <a:spLocks noChangeArrowheads="1"/>
              </p:cNvSpPr>
              <p:nvPr/>
            </p:nvSpPr>
            <p:spPr bwMode="auto">
              <a:xfrm>
                <a:off x="3630634" y="2595148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7" name="Oval 15"/>
              <p:cNvSpPr>
                <a:spLocks noChangeArrowheads="1"/>
              </p:cNvSpPr>
              <p:nvPr/>
            </p:nvSpPr>
            <p:spPr bwMode="auto">
              <a:xfrm>
                <a:off x="3377251" y="3383975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8" name="Oval 16"/>
              <p:cNvSpPr>
                <a:spLocks noChangeArrowheads="1"/>
              </p:cNvSpPr>
              <p:nvPr/>
            </p:nvSpPr>
            <p:spPr bwMode="auto">
              <a:xfrm>
                <a:off x="4390782" y="2823579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9" name="Oval 17"/>
              <p:cNvSpPr>
                <a:spLocks noChangeArrowheads="1"/>
              </p:cNvSpPr>
              <p:nvPr/>
            </p:nvSpPr>
            <p:spPr bwMode="auto">
              <a:xfrm>
                <a:off x="6713455" y="3336316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Oval 18"/>
              <p:cNvSpPr>
                <a:spLocks noChangeArrowheads="1"/>
              </p:cNvSpPr>
              <p:nvPr/>
            </p:nvSpPr>
            <p:spPr bwMode="auto">
              <a:xfrm>
                <a:off x="5319851" y="3375758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Oval 19"/>
              <p:cNvSpPr>
                <a:spLocks noChangeArrowheads="1"/>
              </p:cNvSpPr>
              <p:nvPr/>
            </p:nvSpPr>
            <p:spPr bwMode="auto">
              <a:xfrm>
                <a:off x="4897547" y="4448890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Oval 20"/>
              <p:cNvSpPr>
                <a:spLocks noChangeArrowheads="1"/>
              </p:cNvSpPr>
              <p:nvPr/>
            </p:nvSpPr>
            <p:spPr bwMode="auto">
              <a:xfrm>
                <a:off x="5784386" y="4724979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Oval 21"/>
              <p:cNvSpPr>
                <a:spLocks noChangeArrowheads="1"/>
              </p:cNvSpPr>
              <p:nvPr/>
            </p:nvSpPr>
            <p:spPr bwMode="auto">
              <a:xfrm>
                <a:off x="4221860" y="5079951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Oval 22"/>
              <p:cNvSpPr>
                <a:spLocks noChangeArrowheads="1"/>
              </p:cNvSpPr>
              <p:nvPr/>
            </p:nvSpPr>
            <p:spPr bwMode="auto">
              <a:xfrm>
                <a:off x="3377251" y="4054477"/>
                <a:ext cx="75663" cy="70666"/>
              </a:xfrm>
              <a:prstGeom prst="ellipse">
                <a:avLst/>
              </a:prstGeom>
              <a:solidFill>
                <a:schemeClr val="accent1"/>
              </a:solidFill>
              <a:ln w="317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cxnSp>
            <p:nvCxnSpPr>
              <p:cNvPr id="55" name="AutoShape 23"/>
              <p:cNvCxnSpPr>
                <a:cxnSpLocks noChangeShapeType="1"/>
                <a:stCxn id="51" idx="3"/>
                <a:endCxn id="53" idx="7"/>
              </p:cNvCxnSpPr>
              <p:nvPr/>
            </p:nvCxnSpPr>
            <p:spPr bwMode="auto">
              <a:xfrm flipH="1">
                <a:off x="4286085" y="4517090"/>
                <a:ext cx="622899" cy="565325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6" name="AutoShape 24"/>
              <p:cNvCxnSpPr>
                <a:cxnSpLocks noChangeShapeType="1"/>
                <a:stCxn id="48" idx="7"/>
                <a:endCxn id="45" idx="3"/>
              </p:cNvCxnSpPr>
              <p:nvPr/>
            </p:nvCxnSpPr>
            <p:spPr bwMode="auto">
              <a:xfrm flipV="1">
                <a:off x="4455007" y="2497367"/>
                <a:ext cx="411747" cy="32867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grpSp>
            <p:nvGrpSpPr>
              <p:cNvPr id="4" name="Group 25"/>
              <p:cNvGrpSpPr>
                <a:grpSpLocks/>
              </p:cNvGrpSpPr>
              <p:nvPr/>
            </p:nvGrpSpPr>
            <p:grpSpPr bwMode="auto">
              <a:xfrm>
                <a:off x="3415084" y="2453159"/>
                <a:ext cx="3336205" cy="2650784"/>
                <a:chOff x="1339" y="667"/>
                <a:chExt cx="3792" cy="3226"/>
              </a:xfrm>
            </p:grpSpPr>
            <p:cxnSp>
              <p:nvCxnSpPr>
                <p:cNvPr id="58" name="AutoShape 26"/>
                <p:cNvCxnSpPr>
                  <a:cxnSpLocks noChangeShapeType="1"/>
                  <a:stCxn id="46" idx="6"/>
                  <a:endCxn id="45" idx="2"/>
                </p:cNvCxnSpPr>
                <p:nvPr/>
              </p:nvCxnSpPr>
              <p:spPr bwMode="auto">
                <a:xfrm flipV="1">
                  <a:off x="1680" y="667"/>
                  <a:ext cx="1286" cy="20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59" name="AutoShape 27"/>
                <p:cNvCxnSpPr>
                  <a:cxnSpLocks noChangeShapeType="1"/>
                  <a:stCxn id="47" idx="7"/>
                  <a:endCxn id="46" idx="3"/>
                </p:cNvCxnSpPr>
                <p:nvPr/>
              </p:nvCxnSpPr>
              <p:spPr bwMode="auto">
                <a:xfrm flipV="1">
                  <a:off x="1369" y="909"/>
                  <a:ext cx="228" cy="88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0" name="AutoShape 28"/>
                <p:cNvCxnSpPr>
                  <a:cxnSpLocks noChangeShapeType="1"/>
                  <a:stCxn id="46" idx="5"/>
                  <a:endCxn id="48" idx="1"/>
                </p:cNvCxnSpPr>
                <p:nvPr/>
              </p:nvCxnSpPr>
              <p:spPr bwMode="auto">
                <a:xfrm>
                  <a:off x="1657" y="909"/>
                  <a:ext cx="804" cy="19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1" name="AutoShape 29"/>
                <p:cNvCxnSpPr>
                  <a:cxnSpLocks noChangeShapeType="1"/>
                  <a:stCxn id="54" idx="0"/>
                  <a:endCxn id="47" idx="4"/>
                </p:cNvCxnSpPr>
                <p:nvPr/>
              </p:nvCxnSpPr>
              <p:spPr bwMode="auto">
                <a:xfrm flipV="1">
                  <a:off x="1339" y="1882"/>
                  <a:ext cx="0" cy="71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2" name="AutoShape 30"/>
                <p:cNvCxnSpPr>
                  <a:cxnSpLocks noChangeShapeType="1"/>
                  <a:stCxn id="54" idx="6"/>
                  <a:endCxn id="51" idx="1"/>
                </p:cNvCxnSpPr>
                <p:nvPr/>
              </p:nvCxnSpPr>
              <p:spPr bwMode="auto">
                <a:xfrm>
                  <a:off x="1392" y="2645"/>
                  <a:ext cx="1645" cy="440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3" name="AutoShape 31"/>
                <p:cNvCxnSpPr>
                  <a:cxnSpLocks noChangeShapeType="1"/>
                  <a:stCxn id="48" idx="4"/>
                  <a:endCxn id="51" idx="0"/>
                </p:cNvCxnSpPr>
                <p:nvPr/>
              </p:nvCxnSpPr>
              <p:spPr bwMode="auto">
                <a:xfrm>
                  <a:off x="2491" y="1200"/>
                  <a:ext cx="576" cy="18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4" name="AutoShape 32"/>
                <p:cNvCxnSpPr>
                  <a:cxnSpLocks noChangeShapeType="1"/>
                  <a:stCxn id="54" idx="5"/>
                  <a:endCxn id="53" idx="1"/>
                </p:cNvCxnSpPr>
                <p:nvPr/>
              </p:nvCxnSpPr>
              <p:spPr bwMode="auto">
                <a:xfrm>
                  <a:off x="1369" y="2685"/>
                  <a:ext cx="900" cy="116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5" name="AutoShape 33"/>
                <p:cNvCxnSpPr>
                  <a:cxnSpLocks noChangeShapeType="1"/>
                  <a:stCxn id="45" idx="6"/>
                  <a:endCxn id="49" idx="1"/>
                </p:cNvCxnSpPr>
                <p:nvPr/>
              </p:nvCxnSpPr>
              <p:spPr bwMode="auto">
                <a:xfrm>
                  <a:off x="3072" y="667"/>
                  <a:ext cx="2029" cy="1064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6" name="AutoShape 34"/>
                <p:cNvCxnSpPr>
                  <a:cxnSpLocks noChangeShapeType="1"/>
                  <a:stCxn id="45" idx="5"/>
                  <a:endCxn id="50" idx="1"/>
                </p:cNvCxnSpPr>
                <p:nvPr/>
              </p:nvCxnSpPr>
              <p:spPr bwMode="auto">
                <a:xfrm>
                  <a:off x="3049" y="707"/>
                  <a:ext cx="468" cy="10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7" name="AutoShape 35"/>
                <p:cNvCxnSpPr>
                  <a:cxnSpLocks noChangeShapeType="1"/>
                  <a:stCxn id="48" idx="6"/>
                  <a:endCxn id="50" idx="2"/>
                </p:cNvCxnSpPr>
                <p:nvPr/>
              </p:nvCxnSpPr>
              <p:spPr bwMode="auto">
                <a:xfrm>
                  <a:off x="2544" y="1147"/>
                  <a:ext cx="950" cy="67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8" name="AutoShape 36"/>
                <p:cNvCxnSpPr>
                  <a:cxnSpLocks noChangeShapeType="1"/>
                  <a:stCxn id="50" idx="6"/>
                  <a:endCxn id="49" idx="2"/>
                </p:cNvCxnSpPr>
                <p:nvPr/>
              </p:nvCxnSpPr>
              <p:spPr bwMode="auto">
                <a:xfrm flipV="1">
                  <a:off x="3600" y="1771"/>
                  <a:ext cx="1478" cy="4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69" name="AutoShape 37"/>
                <p:cNvCxnSpPr>
                  <a:cxnSpLocks noChangeShapeType="1"/>
                  <a:stCxn id="53" idx="6"/>
                  <a:endCxn id="52" idx="3"/>
                </p:cNvCxnSpPr>
                <p:nvPr/>
              </p:nvCxnSpPr>
              <p:spPr bwMode="auto">
                <a:xfrm flipV="1">
                  <a:off x="2352" y="3501"/>
                  <a:ext cx="1693" cy="39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0" name="AutoShape 38"/>
                <p:cNvCxnSpPr>
                  <a:cxnSpLocks noChangeShapeType="1"/>
                  <a:stCxn id="50" idx="5"/>
                  <a:endCxn id="52" idx="0"/>
                </p:cNvCxnSpPr>
                <p:nvPr/>
              </p:nvCxnSpPr>
              <p:spPr bwMode="auto">
                <a:xfrm>
                  <a:off x="3577" y="1859"/>
                  <a:ext cx="498" cy="1549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1" name="AutoShape 39"/>
                <p:cNvCxnSpPr>
                  <a:cxnSpLocks noChangeShapeType="1"/>
                  <a:stCxn id="51" idx="6"/>
                  <a:endCxn id="52" idx="1"/>
                </p:cNvCxnSpPr>
                <p:nvPr/>
              </p:nvCxnSpPr>
              <p:spPr bwMode="auto">
                <a:xfrm>
                  <a:off x="3120" y="3125"/>
                  <a:ext cx="925" cy="296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2" name="AutoShape 40"/>
                <p:cNvCxnSpPr>
                  <a:cxnSpLocks noChangeShapeType="1"/>
                  <a:stCxn id="51" idx="7"/>
                  <a:endCxn id="50" idx="3"/>
                </p:cNvCxnSpPr>
                <p:nvPr/>
              </p:nvCxnSpPr>
              <p:spPr bwMode="auto">
                <a:xfrm flipV="1">
                  <a:off x="3097" y="1859"/>
                  <a:ext cx="420" cy="1226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3" name="AutoShape 41"/>
                <p:cNvCxnSpPr>
                  <a:cxnSpLocks noChangeShapeType="1"/>
                  <a:stCxn id="52" idx="7"/>
                  <a:endCxn id="49" idx="4"/>
                </p:cNvCxnSpPr>
                <p:nvPr/>
              </p:nvCxnSpPr>
              <p:spPr bwMode="auto">
                <a:xfrm flipV="1">
                  <a:off x="4105" y="1824"/>
                  <a:ext cx="1026" cy="1597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5" name="AutoShape 42"/>
                <p:cNvCxnSpPr>
                  <a:cxnSpLocks noChangeShapeType="1"/>
                  <a:stCxn id="47" idx="6"/>
                  <a:endCxn id="48" idx="2"/>
                </p:cNvCxnSpPr>
                <p:nvPr/>
              </p:nvCxnSpPr>
              <p:spPr bwMode="auto">
                <a:xfrm flipV="1">
                  <a:off x="1392" y="1147"/>
                  <a:ext cx="1046" cy="682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  <p:cxnSp>
              <p:nvCxnSpPr>
                <p:cNvPr id="77" name="AutoShape 43"/>
                <p:cNvCxnSpPr>
                  <a:cxnSpLocks noChangeShapeType="1"/>
                  <a:stCxn id="54" idx="7"/>
                  <a:endCxn id="48" idx="3"/>
                </p:cNvCxnSpPr>
                <p:nvPr/>
              </p:nvCxnSpPr>
              <p:spPr bwMode="auto">
                <a:xfrm flipV="1">
                  <a:off x="1369" y="1187"/>
                  <a:ext cx="1092" cy="1418"/>
                </a:xfrm>
                <a:prstGeom prst="straightConnector1">
                  <a:avLst/>
                </a:prstGeom>
                <a:noFill/>
                <a:ln w="12700">
                  <a:solidFill>
                    <a:schemeClr val="tx1"/>
                  </a:solidFill>
                  <a:prstDash val="sysDash"/>
                  <a:round/>
                  <a:headEnd/>
                  <a:tailEnd/>
                </a:ln>
                <a:effectLst/>
              </p:spPr>
            </p:cxnSp>
          </p:grpSp>
        </p:grpSp>
        <p:sp>
          <p:nvSpPr>
            <p:cNvPr id="44" name="Freeform 43"/>
            <p:cNvSpPr/>
            <p:nvPr/>
          </p:nvSpPr>
          <p:spPr>
            <a:xfrm>
              <a:off x="1574800" y="4711700"/>
              <a:ext cx="1498600" cy="1092200"/>
            </a:xfrm>
            <a:custGeom>
              <a:avLst/>
              <a:gdLst>
                <a:gd name="connsiteX0" fmla="*/ 114300 w 1498600"/>
                <a:gd name="connsiteY0" fmla="*/ 76200 h 1092200"/>
                <a:gd name="connsiteX1" fmla="*/ 666750 w 1498600"/>
                <a:gd name="connsiteY1" fmla="*/ 0 h 1092200"/>
                <a:gd name="connsiteX2" fmla="*/ 1498600 w 1498600"/>
                <a:gd name="connsiteY2" fmla="*/ 381000 h 1092200"/>
                <a:gd name="connsiteX3" fmla="*/ 1079500 w 1498600"/>
                <a:gd name="connsiteY3" fmla="*/ 946150 h 1092200"/>
                <a:gd name="connsiteX4" fmla="*/ 374650 w 1498600"/>
                <a:gd name="connsiteY4" fmla="*/ 1092200 h 1092200"/>
                <a:gd name="connsiteX5" fmla="*/ 0 w 1498600"/>
                <a:gd name="connsiteY5" fmla="*/ 666750 h 1092200"/>
                <a:gd name="connsiteX6" fmla="*/ 0 w 1498600"/>
                <a:gd name="connsiteY6" fmla="*/ 393700 h 1092200"/>
                <a:gd name="connsiteX7" fmla="*/ 114300 w 1498600"/>
                <a:gd name="connsiteY7" fmla="*/ 76200 h 1092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8600" h="1092200">
                  <a:moveTo>
                    <a:pt x="114300" y="76200"/>
                  </a:moveTo>
                  <a:lnTo>
                    <a:pt x="666750" y="0"/>
                  </a:lnTo>
                  <a:lnTo>
                    <a:pt x="1498600" y="381000"/>
                  </a:lnTo>
                  <a:lnTo>
                    <a:pt x="1079500" y="946150"/>
                  </a:lnTo>
                  <a:lnTo>
                    <a:pt x="374650" y="1092200"/>
                  </a:lnTo>
                  <a:lnTo>
                    <a:pt x="0" y="666750"/>
                  </a:lnTo>
                  <a:lnTo>
                    <a:pt x="0" y="393700"/>
                  </a:lnTo>
                  <a:lnTo>
                    <a:pt x="114300" y="76200"/>
                  </a:lnTo>
                  <a:close/>
                </a:path>
              </a:pathLst>
            </a:custGeom>
            <a:solidFill>
              <a:schemeClr val="accent2">
                <a:lumMod val="20000"/>
                <a:lumOff val="80000"/>
                <a:alpha val="22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Line 55"/>
          <p:cNvSpPr>
            <a:spLocks noChangeShapeType="1"/>
          </p:cNvSpPr>
          <p:nvPr/>
        </p:nvSpPr>
        <p:spPr bwMode="auto">
          <a:xfrm flipV="1">
            <a:off x="689824" y="5575299"/>
            <a:ext cx="7679474" cy="833459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auto">
          <a:xfrm flipV="1">
            <a:off x="802933" y="4152900"/>
            <a:ext cx="2480015" cy="2193596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56"/>
          <p:cNvSpPr>
            <a:spLocks noChangeShapeType="1"/>
          </p:cNvSpPr>
          <p:nvPr/>
        </p:nvSpPr>
        <p:spPr bwMode="auto">
          <a:xfrm flipV="1">
            <a:off x="764187" y="253999"/>
            <a:ext cx="2677511" cy="6128104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97812" y="6331880"/>
            <a:ext cx="133882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Novel View</a:t>
            </a:r>
            <a:endParaRPr lang="en-US" dirty="0"/>
          </a:p>
        </p:txBody>
      </p:sp>
      <p:sp>
        <p:nvSpPr>
          <p:cNvPr id="5" name="Line 55"/>
          <p:cNvSpPr>
            <a:spLocks noChangeShapeType="1"/>
          </p:cNvSpPr>
          <p:nvPr/>
        </p:nvSpPr>
        <p:spPr bwMode="auto">
          <a:xfrm flipV="1">
            <a:off x="781536" y="1657348"/>
            <a:ext cx="7746512" cy="474149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7" name="Group 8"/>
          <p:cNvGrpSpPr>
            <a:grpSpLocks/>
          </p:cNvGrpSpPr>
          <p:nvPr/>
        </p:nvGrpSpPr>
        <p:grpSpPr bwMode="auto">
          <a:xfrm rot="1776835">
            <a:off x="419098" y="6090294"/>
            <a:ext cx="610377" cy="615304"/>
            <a:chOff x="1954" y="3356"/>
            <a:chExt cx="197" cy="277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 rot="1301455">
              <a:off x="1954" y="3489"/>
              <a:ext cx="144" cy="144"/>
            </a:xfrm>
            <a:prstGeom prst="rect">
              <a:avLst/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 rot="1301455">
              <a:off x="2017" y="3459"/>
              <a:ext cx="72" cy="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101455">
              <a:off x="2007" y="3356"/>
              <a:ext cx="144" cy="144"/>
            </a:xfrm>
            <a:prstGeom prst="triangle">
              <a:avLst>
                <a:gd name="adj" fmla="val 50000"/>
              </a:avLst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" name="Oval 88"/>
          <p:cNvSpPr/>
          <p:nvPr/>
        </p:nvSpPr>
        <p:spPr>
          <a:xfrm>
            <a:off x="4565338" y="3070082"/>
            <a:ext cx="151373" cy="157133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90" name="Oval 89"/>
          <p:cNvSpPr/>
          <p:nvPr/>
        </p:nvSpPr>
        <p:spPr>
          <a:xfrm>
            <a:off x="4921941" y="2783347"/>
            <a:ext cx="151373" cy="157133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91" name="Oval 90"/>
          <p:cNvSpPr/>
          <p:nvPr/>
        </p:nvSpPr>
        <p:spPr>
          <a:xfrm>
            <a:off x="4376940" y="3225714"/>
            <a:ext cx="151373" cy="157133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76" name="Rectangular Callout 75"/>
          <p:cNvSpPr/>
          <p:nvPr/>
        </p:nvSpPr>
        <p:spPr>
          <a:xfrm>
            <a:off x="1759471" y="3110785"/>
            <a:ext cx="2190598" cy="396130"/>
          </a:xfrm>
          <a:prstGeom prst="wedgeRectCallout">
            <a:avLst>
              <a:gd name="adj1" fmla="val 70542"/>
              <a:gd name="adj2" fmla="val 10985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Nearest to camera</a:t>
            </a:r>
            <a:endParaRPr lang="en-US" dirty="0"/>
          </a:p>
        </p:txBody>
      </p:sp>
      <p:grpSp>
        <p:nvGrpSpPr>
          <p:cNvPr id="9" name="Group 101"/>
          <p:cNvGrpSpPr/>
          <p:nvPr/>
        </p:nvGrpSpPr>
        <p:grpSpPr>
          <a:xfrm>
            <a:off x="4733598" y="3739933"/>
            <a:ext cx="3865665" cy="2155413"/>
            <a:chOff x="4733598" y="3739933"/>
            <a:chExt cx="3865665" cy="2155413"/>
          </a:xfrm>
        </p:grpSpPr>
        <p:grpSp>
          <p:nvGrpSpPr>
            <p:cNvPr id="13" name="Group 96"/>
            <p:cNvGrpSpPr/>
            <p:nvPr/>
          </p:nvGrpSpPr>
          <p:grpSpPr>
            <a:xfrm>
              <a:off x="4733598" y="3739933"/>
              <a:ext cx="3865665" cy="2155413"/>
              <a:chOff x="5468577" y="302923"/>
              <a:chExt cx="2927397" cy="1207257"/>
            </a:xfrm>
          </p:grpSpPr>
          <p:sp>
            <p:nvSpPr>
              <p:cNvPr id="94" name="Rectangle 93"/>
              <p:cNvSpPr/>
              <p:nvPr/>
            </p:nvSpPr>
            <p:spPr>
              <a:xfrm>
                <a:off x="5519371" y="302923"/>
                <a:ext cx="2876603" cy="1207257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14" name="Group 95"/>
              <p:cNvGrpSpPr/>
              <p:nvPr/>
            </p:nvGrpSpPr>
            <p:grpSpPr>
              <a:xfrm>
                <a:off x="5468577" y="384479"/>
                <a:ext cx="2699561" cy="1035018"/>
                <a:chOff x="5468577" y="384479"/>
                <a:chExt cx="2699561" cy="1035018"/>
              </a:xfrm>
            </p:grpSpPr>
            <p:sp>
              <p:nvSpPr>
                <p:cNvPr id="109" name="Freeform 108"/>
                <p:cNvSpPr/>
                <p:nvPr/>
              </p:nvSpPr>
              <p:spPr>
                <a:xfrm>
                  <a:off x="6199921" y="566220"/>
                  <a:ext cx="1889760" cy="558800"/>
                </a:xfrm>
                <a:custGeom>
                  <a:avLst/>
                  <a:gdLst>
                    <a:gd name="connsiteX0" fmla="*/ 0 w 1818640"/>
                    <a:gd name="connsiteY0" fmla="*/ 0 h 843280"/>
                    <a:gd name="connsiteX1" fmla="*/ 1818640 w 1818640"/>
                    <a:gd name="connsiteY1" fmla="*/ 843280 h 843280"/>
                    <a:gd name="connsiteX0" fmla="*/ 0 w 1818640"/>
                    <a:gd name="connsiteY0" fmla="*/ 0 h 843280"/>
                    <a:gd name="connsiteX1" fmla="*/ 1818640 w 1818640"/>
                    <a:gd name="connsiteY1" fmla="*/ 843280 h 843280"/>
                    <a:gd name="connsiteX0" fmla="*/ 0 w 1818640"/>
                    <a:gd name="connsiteY0" fmla="*/ 0 h 843280"/>
                    <a:gd name="connsiteX1" fmla="*/ 1818640 w 1818640"/>
                    <a:gd name="connsiteY1" fmla="*/ 843280 h 84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818640" h="843280">
                      <a:moveTo>
                        <a:pt x="0" y="0"/>
                      </a:moveTo>
                      <a:cubicBezTo>
                        <a:pt x="893233" y="10160"/>
                        <a:pt x="912707" y="833120"/>
                        <a:pt x="1818640" y="843280"/>
                      </a:cubicBezTo>
                    </a:path>
                  </a:pathLst>
                </a:custGeom>
                <a:ln w="38100" cap="flat" cmpd="sng" algn="ctr">
                  <a:solidFill>
                    <a:schemeClr val="bg1"/>
                  </a:solidFill>
                  <a:prstDash val="sysDash"/>
                  <a:round/>
                  <a:headEnd type="none" w="med" len="med"/>
                  <a:tailEnd type="none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80" name="Straight Arrow Connector 79"/>
                <p:cNvCxnSpPr/>
                <p:nvPr/>
              </p:nvCxnSpPr>
              <p:spPr>
                <a:xfrm rot="5400000" flipH="1" flipV="1">
                  <a:off x="5813657" y="768958"/>
                  <a:ext cx="769753" cy="796"/>
                </a:xfrm>
                <a:prstGeom prst="straightConnector1">
                  <a:avLst/>
                </a:prstGeom>
                <a:ln w="254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arrow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TextBox 84"/>
                <p:cNvSpPr txBox="1"/>
                <p:nvPr/>
              </p:nvSpPr>
              <p:spPr>
                <a:xfrm>
                  <a:off x="5468577" y="726558"/>
                  <a:ext cx="809652" cy="20686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rtlCol="0">
                  <a:spAutoFit/>
                </a:bodyPr>
                <a:lstStyle/>
                <a:p>
                  <a:r>
                    <a:rPr lang="en-US" dirty="0" smtClean="0"/>
                    <a:t>Weight</a:t>
                  </a:r>
                  <a:endParaRPr lang="en-US" dirty="0"/>
                </a:p>
              </p:txBody>
            </p:sp>
            <p:sp>
              <p:nvSpPr>
                <p:cNvPr id="86" name="TextBox 85"/>
                <p:cNvSpPr txBox="1"/>
                <p:nvPr/>
              </p:nvSpPr>
              <p:spPr>
                <a:xfrm>
                  <a:off x="6328024" y="1212632"/>
                  <a:ext cx="1450274" cy="20686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1">
                  <a:schemeClr val="accent2"/>
                </a:lnRef>
                <a:fillRef idx="2">
                  <a:schemeClr val="accent2"/>
                </a:fillRef>
                <a:effectRef idx="1">
                  <a:schemeClr val="accent2"/>
                </a:effectRef>
                <a:fontRef idx="minor">
                  <a:schemeClr val="dk1"/>
                </a:fontRef>
              </p:style>
              <p:txBody>
                <a:bodyPr vert="horz" wrap="square" rtlCol="0">
                  <a:spAutoFit/>
                </a:bodyPr>
                <a:lstStyle/>
                <a:p>
                  <a:pPr algn="ctr"/>
                  <a:r>
                    <a:rPr lang="en-US" dirty="0" err="1" smtClean="0"/>
                    <a:t>Δ</a:t>
                  </a:r>
                  <a:r>
                    <a:rPr lang="en-US" dirty="0" smtClean="0"/>
                    <a:t> Depth</a:t>
                  </a:r>
                  <a:endParaRPr lang="en-US" dirty="0"/>
                </a:p>
              </p:txBody>
            </p:sp>
            <p:cxnSp>
              <p:nvCxnSpPr>
                <p:cNvPr id="88" name="Straight Arrow Connector 87"/>
                <p:cNvCxnSpPr/>
                <p:nvPr/>
              </p:nvCxnSpPr>
              <p:spPr>
                <a:xfrm>
                  <a:off x="6198927" y="1153437"/>
                  <a:ext cx="1969211" cy="23299"/>
                </a:xfrm>
                <a:prstGeom prst="straightConnector1">
                  <a:avLst/>
                </a:prstGeom>
                <a:ln w="254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arrow" w="med" len="me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8" name="Oval 97"/>
            <p:cNvSpPr/>
            <p:nvPr/>
          </p:nvSpPr>
          <p:spPr>
            <a:xfrm>
              <a:off x="5624639" y="5299948"/>
              <a:ext cx="151373" cy="15713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  <p:sp>
          <p:nvSpPr>
            <p:cNvPr id="99" name="Oval 98"/>
            <p:cNvSpPr/>
            <p:nvPr/>
          </p:nvSpPr>
          <p:spPr>
            <a:xfrm>
              <a:off x="5894602" y="5299948"/>
              <a:ext cx="151373" cy="157133"/>
            </a:xfrm>
            <a:prstGeom prst="ellipse">
              <a:avLst/>
            </a:prstGeom>
            <a:solidFill>
              <a:srgbClr val="0000FF"/>
            </a:solidFill>
            <a:ln>
              <a:noFill/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  <p:sp>
          <p:nvSpPr>
            <p:cNvPr id="100" name="Oval 99"/>
            <p:cNvSpPr/>
            <p:nvPr/>
          </p:nvSpPr>
          <p:spPr>
            <a:xfrm>
              <a:off x="6542508" y="5299948"/>
              <a:ext cx="151373" cy="157133"/>
            </a:xfrm>
            <a:prstGeom prst="ellipse">
              <a:avLst/>
            </a:prstGeom>
            <a:solidFill>
              <a:srgbClr val="008000"/>
            </a:solidFill>
            <a:ln>
              <a:noFill/>
            </a:ln>
            <a:effectLst/>
            <a:sp3d contourW="12700">
              <a:contourClr>
                <a:schemeClr val="accent1">
                  <a:shade val="80000"/>
                </a:schemeClr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>
              <a:flatTx/>
            </a:bodyPr>
            <a:lstStyle/>
            <a:p>
              <a:pPr algn="ctr"/>
              <a:r>
                <a:rPr lang="en-US" dirty="0" err="1" smtClean="0"/>
                <a:t>ç</a:t>
              </a:r>
              <a:endParaRPr lang="en-US" dirty="0"/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6902295" y="343264"/>
            <a:ext cx="18412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[</a:t>
            </a:r>
            <a:r>
              <a:rPr lang="en-US" dirty="0" err="1" smtClean="0"/>
              <a:t>Pulli</a:t>
            </a:r>
            <a:r>
              <a:rPr lang="en-US" dirty="0" smtClean="0"/>
              <a:t> et al. 1997]</a:t>
            </a:r>
            <a:endParaRPr lang="en-US" dirty="0"/>
          </a:p>
        </p:txBody>
      </p:sp>
      <p:sp>
        <p:nvSpPr>
          <p:cNvPr id="103" name="Oval 102"/>
          <p:cNvSpPr/>
          <p:nvPr/>
        </p:nvSpPr>
        <p:spPr>
          <a:xfrm>
            <a:off x="4521022" y="2982625"/>
            <a:ext cx="326260" cy="302922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en-US" dirty="0"/>
          </a:p>
        </p:txBody>
      </p:sp>
      <p:sp>
        <p:nvSpPr>
          <p:cNvPr id="104" name="Oval 103"/>
          <p:cNvSpPr/>
          <p:nvPr/>
        </p:nvSpPr>
        <p:spPr>
          <a:xfrm>
            <a:off x="4299632" y="3121796"/>
            <a:ext cx="334473" cy="35016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en-US" dirty="0"/>
          </a:p>
        </p:txBody>
      </p:sp>
      <p:sp>
        <p:nvSpPr>
          <p:cNvPr id="78" name="Text Box 7"/>
          <p:cNvSpPr txBox="1">
            <a:spLocks noChangeArrowheads="1"/>
          </p:cNvSpPr>
          <p:nvPr/>
        </p:nvSpPr>
        <p:spPr bwMode="auto">
          <a:xfrm>
            <a:off x="3653128" y="1955800"/>
            <a:ext cx="1100219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Segments</a:t>
            </a:r>
            <a:endParaRPr lang="en-US" dirty="0"/>
          </a:p>
        </p:txBody>
      </p:sp>
      <p:cxnSp>
        <p:nvCxnSpPr>
          <p:cNvPr id="79" name="Straight Arrow Connector 78"/>
          <p:cNvCxnSpPr/>
          <p:nvPr/>
        </p:nvCxnSpPr>
        <p:spPr>
          <a:xfrm rot="5400000" flipH="1" flipV="1">
            <a:off x="6262740" y="4851987"/>
            <a:ext cx="711406" cy="15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103" grpId="0" animBg="1"/>
      <p:bldP spid="10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Freeform 79"/>
          <p:cNvSpPr/>
          <p:nvPr/>
        </p:nvSpPr>
        <p:spPr>
          <a:xfrm>
            <a:off x="1574800" y="4711700"/>
            <a:ext cx="1498600" cy="1092200"/>
          </a:xfrm>
          <a:custGeom>
            <a:avLst/>
            <a:gdLst>
              <a:gd name="connsiteX0" fmla="*/ 114300 w 1498600"/>
              <a:gd name="connsiteY0" fmla="*/ 76200 h 1092200"/>
              <a:gd name="connsiteX1" fmla="*/ 666750 w 1498600"/>
              <a:gd name="connsiteY1" fmla="*/ 0 h 1092200"/>
              <a:gd name="connsiteX2" fmla="*/ 1498600 w 1498600"/>
              <a:gd name="connsiteY2" fmla="*/ 381000 h 1092200"/>
              <a:gd name="connsiteX3" fmla="*/ 1079500 w 1498600"/>
              <a:gd name="connsiteY3" fmla="*/ 946150 h 1092200"/>
              <a:gd name="connsiteX4" fmla="*/ 374650 w 1498600"/>
              <a:gd name="connsiteY4" fmla="*/ 1092200 h 1092200"/>
              <a:gd name="connsiteX5" fmla="*/ 0 w 1498600"/>
              <a:gd name="connsiteY5" fmla="*/ 666750 h 1092200"/>
              <a:gd name="connsiteX6" fmla="*/ 0 w 1498600"/>
              <a:gd name="connsiteY6" fmla="*/ 393700 h 1092200"/>
              <a:gd name="connsiteX7" fmla="*/ 114300 w 1498600"/>
              <a:gd name="connsiteY7" fmla="*/ 76200 h 109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8600" h="1092200">
                <a:moveTo>
                  <a:pt x="114300" y="76200"/>
                </a:moveTo>
                <a:lnTo>
                  <a:pt x="666750" y="0"/>
                </a:lnTo>
                <a:lnTo>
                  <a:pt x="1498600" y="381000"/>
                </a:lnTo>
                <a:lnTo>
                  <a:pt x="1079500" y="946150"/>
                </a:lnTo>
                <a:lnTo>
                  <a:pt x="374650" y="1092200"/>
                </a:lnTo>
                <a:lnTo>
                  <a:pt x="0" y="666750"/>
                </a:lnTo>
                <a:lnTo>
                  <a:pt x="0" y="393700"/>
                </a:lnTo>
                <a:lnTo>
                  <a:pt x="114300" y="762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  <a:alpha val="22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rallelogram 24"/>
          <p:cNvSpPr>
            <a:spLocks noChangeAspect="1"/>
          </p:cNvSpPr>
          <p:nvPr/>
        </p:nvSpPr>
        <p:spPr>
          <a:xfrm rot="935807" flipH="1">
            <a:off x="2821501" y="1015842"/>
            <a:ext cx="6168810" cy="3794591"/>
          </a:xfrm>
          <a:prstGeom prst="parallelogram">
            <a:avLst>
              <a:gd name="adj" fmla="val 23802"/>
            </a:avLst>
          </a:prstGeom>
          <a:solidFill>
            <a:schemeClr val="bg1"/>
          </a:solidFill>
          <a:ln w="12700">
            <a:solidFill>
              <a:schemeClr val="tx1"/>
            </a:solidFill>
          </a:ln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tx1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ine 54"/>
          <p:cNvSpPr>
            <a:spLocks noChangeShapeType="1"/>
          </p:cNvSpPr>
          <p:nvPr/>
        </p:nvSpPr>
        <p:spPr bwMode="auto">
          <a:xfrm flipV="1">
            <a:off x="2580175" y="2266786"/>
            <a:ext cx="3126498" cy="2591646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triangle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4921941" y="2783347"/>
            <a:ext cx="151373" cy="157133"/>
          </a:xfrm>
          <a:prstGeom prst="ellipse">
            <a:avLst/>
          </a:prstGeom>
          <a:solidFill>
            <a:srgbClr val="008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17" name="Line 55"/>
          <p:cNvSpPr>
            <a:spLocks noChangeShapeType="1"/>
          </p:cNvSpPr>
          <p:nvPr/>
        </p:nvSpPr>
        <p:spPr bwMode="auto">
          <a:xfrm flipV="1">
            <a:off x="689826" y="5575299"/>
            <a:ext cx="7679474" cy="833459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Line 56"/>
          <p:cNvSpPr>
            <a:spLocks noChangeShapeType="1"/>
          </p:cNvSpPr>
          <p:nvPr/>
        </p:nvSpPr>
        <p:spPr bwMode="auto">
          <a:xfrm flipV="1">
            <a:off x="802935" y="4152900"/>
            <a:ext cx="2480015" cy="2193596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Line 56"/>
          <p:cNvSpPr>
            <a:spLocks noChangeShapeType="1"/>
          </p:cNvSpPr>
          <p:nvPr/>
        </p:nvSpPr>
        <p:spPr bwMode="auto">
          <a:xfrm flipV="1">
            <a:off x="764189" y="253999"/>
            <a:ext cx="2677511" cy="6128104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197814" y="6331880"/>
            <a:ext cx="1338828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Novel View</a:t>
            </a:r>
            <a:endParaRPr lang="en-US" dirty="0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151308" y="4060434"/>
            <a:ext cx="1481600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Image plane</a:t>
            </a:r>
            <a:endParaRPr lang="en-US" dirty="0"/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653130" y="1955800"/>
            <a:ext cx="1100219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 smtClean="0"/>
              <a:t>Segments</a:t>
            </a:r>
            <a:endParaRPr lang="en-US" dirty="0"/>
          </a:p>
        </p:txBody>
      </p:sp>
      <p:grpSp>
        <p:nvGrpSpPr>
          <p:cNvPr id="2" name="Group 64"/>
          <p:cNvGrpSpPr/>
          <p:nvPr/>
        </p:nvGrpSpPr>
        <p:grpSpPr>
          <a:xfrm>
            <a:off x="1561368" y="4708987"/>
            <a:ext cx="1522998" cy="1111667"/>
            <a:chOff x="3377251" y="2429166"/>
            <a:chExt cx="3411867" cy="2721451"/>
          </a:xfrm>
        </p:grpSpPr>
        <p:sp>
          <p:nvSpPr>
            <p:cNvPr id="27" name="Oval 13"/>
            <p:cNvSpPr>
              <a:spLocks noChangeArrowheads="1"/>
            </p:cNvSpPr>
            <p:nvPr/>
          </p:nvSpPr>
          <p:spPr bwMode="auto">
            <a:xfrm>
              <a:off x="4855316" y="2429166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Oval 14"/>
            <p:cNvSpPr>
              <a:spLocks noChangeArrowheads="1"/>
            </p:cNvSpPr>
            <p:nvPr/>
          </p:nvSpPr>
          <p:spPr bwMode="auto">
            <a:xfrm>
              <a:off x="3630634" y="2595148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3377251" y="3383975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4390782" y="2823579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6713455" y="3336316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5319851" y="3375758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Oval 19"/>
            <p:cNvSpPr>
              <a:spLocks noChangeArrowheads="1"/>
            </p:cNvSpPr>
            <p:nvPr/>
          </p:nvSpPr>
          <p:spPr bwMode="auto">
            <a:xfrm>
              <a:off x="4897547" y="4448890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Oval 20"/>
            <p:cNvSpPr>
              <a:spLocks noChangeArrowheads="1"/>
            </p:cNvSpPr>
            <p:nvPr/>
          </p:nvSpPr>
          <p:spPr bwMode="auto">
            <a:xfrm>
              <a:off x="5784386" y="4724979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4221860" y="5079951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Oval 22"/>
            <p:cNvSpPr>
              <a:spLocks noChangeArrowheads="1"/>
            </p:cNvSpPr>
            <p:nvPr/>
          </p:nvSpPr>
          <p:spPr bwMode="auto">
            <a:xfrm>
              <a:off x="3377251" y="4054477"/>
              <a:ext cx="75663" cy="70666"/>
            </a:xfrm>
            <a:prstGeom prst="ellipse">
              <a:avLst/>
            </a:prstGeom>
            <a:solidFill>
              <a:schemeClr val="accent1"/>
            </a:solidFill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1" name="AutoShape 23"/>
            <p:cNvCxnSpPr>
              <a:cxnSpLocks noChangeShapeType="1"/>
              <a:stCxn id="37" idx="3"/>
              <a:endCxn id="39" idx="7"/>
            </p:cNvCxnSpPr>
            <p:nvPr/>
          </p:nvCxnSpPr>
          <p:spPr bwMode="auto">
            <a:xfrm flipH="1">
              <a:off x="4286085" y="4517090"/>
              <a:ext cx="622899" cy="565325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prstDash val="sysDash"/>
              <a:round/>
              <a:headEnd/>
              <a:tailEnd/>
            </a:ln>
            <a:effectLst/>
          </p:spPr>
        </p:cxnSp>
        <p:cxnSp>
          <p:nvCxnSpPr>
            <p:cNvPr id="42" name="AutoShape 24"/>
            <p:cNvCxnSpPr>
              <a:cxnSpLocks noChangeShapeType="1"/>
              <a:stCxn id="34" idx="7"/>
              <a:endCxn id="27" idx="3"/>
            </p:cNvCxnSpPr>
            <p:nvPr/>
          </p:nvCxnSpPr>
          <p:spPr bwMode="auto">
            <a:xfrm flipV="1">
              <a:off x="4455007" y="2497367"/>
              <a:ext cx="411747" cy="328678"/>
            </a:xfrm>
            <a:prstGeom prst="straightConnector1">
              <a:avLst/>
            </a:prstGeom>
            <a:noFill/>
            <a:ln w="12700">
              <a:solidFill>
                <a:schemeClr val="tx1"/>
              </a:solidFill>
              <a:prstDash val="sysDash"/>
              <a:round/>
              <a:headEnd/>
              <a:tailEnd/>
            </a:ln>
            <a:effectLst/>
          </p:spPr>
        </p:cxnSp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3415084" y="2453159"/>
              <a:ext cx="3336205" cy="2650784"/>
              <a:chOff x="1339" y="667"/>
              <a:chExt cx="3792" cy="3226"/>
            </a:xfrm>
          </p:grpSpPr>
          <p:cxnSp>
            <p:nvCxnSpPr>
              <p:cNvPr id="44" name="AutoShape 26"/>
              <p:cNvCxnSpPr>
                <a:cxnSpLocks noChangeShapeType="1"/>
                <a:stCxn id="29" idx="6"/>
                <a:endCxn id="27" idx="2"/>
              </p:cNvCxnSpPr>
              <p:nvPr/>
            </p:nvCxnSpPr>
            <p:spPr bwMode="auto">
              <a:xfrm flipV="1">
                <a:off x="1680" y="667"/>
                <a:ext cx="1286" cy="20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5" name="AutoShape 27"/>
              <p:cNvCxnSpPr>
                <a:cxnSpLocks noChangeShapeType="1"/>
                <a:stCxn id="33" idx="7"/>
                <a:endCxn id="29" idx="3"/>
              </p:cNvCxnSpPr>
              <p:nvPr/>
            </p:nvCxnSpPr>
            <p:spPr bwMode="auto">
              <a:xfrm flipV="1">
                <a:off x="1369" y="909"/>
                <a:ext cx="228" cy="880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6" name="AutoShape 28"/>
              <p:cNvCxnSpPr>
                <a:cxnSpLocks noChangeShapeType="1"/>
                <a:stCxn id="29" idx="5"/>
                <a:endCxn id="34" idx="1"/>
              </p:cNvCxnSpPr>
              <p:nvPr/>
            </p:nvCxnSpPr>
            <p:spPr bwMode="auto">
              <a:xfrm>
                <a:off x="1657" y="909"/>
                <a:ext cx="804" cy="19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7" name="AutoShape 29"/>
              <p:cNvCxnSpPr>
                <a:cxnSpLocks noChangeShapeType="1"/>
                <a:stCxn id="40" idx="0"/>
                <a:endCxn id="33" idx="4"/>
              </p:cNvCxnSpPr>
              <p:nvPr/>
            </p:nvCxnSpPr>
            <p:spPr bwMode="auto">
              <a:xfrm flipV="1">
                <a:off x="1339" y="1882"/>
                <a:ext cx="0" cy="710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8" name="AutoShape 30"/>
              <p:cNvCxnSpPr>
                <a:cxnSpLocks noChangeShapeType="1"/>
                <a:stCxn id="40" idx="6"/>
                <a:endCxn id="37" idx="1"/>
              </p:cNvCxnSpPr>
              <p:nvPr/>
            </p:nvCxnSpPr>
            <p:spPr bwMode="auto">
              <a:xfrm>
                <a:off x="1392" y="2645"/>
                <a:ext cx="1645" cy="440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49" name="AutoShape 31"/>
              <p:cNvCxnSpPr>
                <a:cxnSpLocks noChangeShapeType="1"/>
                <a:stCxn id="34" idx="4"/>
                <a:endCxn id="37" idx="0"/>
              </p:cNvCxnSpPr>
              <p:nvPr/>
            </p:nvCxnSpPr>
            <p:spPr bwMode="auto">
              <a:xfrm>
                <a:off x="2491" y="1200"/>
                <a:ext cx="576" cy="187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0" name="AutoShape 32"/>
              <p:cNvCxnSpPr>
                <a:cxnSpLocks noChangeShapeType="1"/>
                <a:stCxn id="40" idx="5"/>
                <a:endCxn id="39" idx="1"/>
              </p:cNvCxnSpPr>
              <p:nvPr/>
            </p:nvCxnSpPr>
            <p:spPr bwMode="auto">
              <a:xfrm>
                <a:off x="1369" y="2685"/>
                <a:ext cx="900" cy="116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1" name="AutoShape 33"/>
              <p:cNvCxnSpPr>
                <a:cxnSpLocks noChangeShapeType="1"/>
                <a:stCxn id="27" idx="6"/>
                <a:endCxn id="35" idx="1"/>
              </p:cNvCxnSpPr>
              <p:nvPr/>
            </p:nvCxnSpPr>
            <p:spPr bwMode="auto">
              <a:xfrm>
                <a:off x="3072" y="667"/>
                <a:ext cx="2029" cy="1064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2" name="AutoShape 34"/>
              <p:cNvCxnSpPr>
                <a:cxnSpLocks noChangeShapeType="1"/>
                <a:stCxn id="27" idx="5"/>
                <a:endCxn id="36" idx="1"/>
              </p:cNvCxnSpPr>
              <p:nvPr/>
            </p:nvCxnSpPr>
            <p:spPr bwMode="auto">
              <a:xfrm>
                <a:off x="3049" y="707"/>
                <a:ext cx="468" cy="107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3" name="AutoShape 35"/>
              <p:cNvCxnSpPr>
                <a:cxnSpLocks noChangeShapeType="1"/>
                <a:stCxn id="34" idx="6"/>
                <a:endCxn id="36" idx="2"/>
              </p:cNvCxnSpPr>
              <p:nvPr/>
            </p:nvCxnSpPr>
            <p:spPr bwMode="auto">
              <a:xfrm>
                <a:off x="2544" y="1147"/>
                <a:ext cx="950" cy="67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4" name="AutoShape 36"/>
              <p:cNvCxnSpPr>
                <a:cxnSpLocks noChangeShapeType="1"/>
                <a:stCxn id="36" idx="6"/>
                <a:endCxn id="35" idx="2"/>
              </p:cNvCxnSpPr>
              <p:nvPr/>
            </p:nvCxnSpPr>
            <p:spPr bwMode="auto">
              <a:xfrm flipV="1">
                <a:off x="3600" y="1771"/>
                <a:ext cx="1478" cy="4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5" name="AutoShape 37"/>
              <p:cNvCxnSpPr>
                <a:cxnSpLocks noChangeShapeType="1"/>
                <a:stCxn id="39" idx="6"/>
                <a:endCxn id="38" idx="3"/>
              </p:cNvCxnSpPr>
              <p:nvPr/>
            </p:nvCxnSpPr>
            <p:spPr bwMode="auto">
              <a:xfrm flipV="1">
                <a:off x="2352" y="3501"/>
                <a:ext cx="1693" cy="39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6" name="AutoShape 38"/>
              <p:cNvCxnSpPr>
                <a:cxnSpLocks noChangeShapeType="1"/>
                <a:stCxn id="36" idx="5"/>
                <a:endCxn id="38" idx="0"/>
              </p:cNvCxnSpPr>
              <p:nvPr/>
            </p:nvCxnSpPr>
            <p:spPr bwMode="auto">
              <a:xfrm>
                <a:off x="3577" y="1859"/>
                <a:ext cx="498" cy="1549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7" name="AutoShape 39"/>
              <p:cNvCxnSpPr>
                <a:cxnSpLocks noChangeShapeType="1"/>
                <a:stCxn id="37" idx="6"/>
                <a:endCxn id="38" idx="1"/>
              </p:cNvCxnSpPr>
              <p:nvPr/>
            </p:nvCxnSpPr>
            <p:spPr bwMode="auto">
              <a:xfrm>
                <a:off x="3120" y="3125"/>
                <a:ext cx="925" cy="296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8" name="AutoShape 40"/>
              <p:cNvCxnSpPr>
                <a:cxnSpLocks noChangeShapeType="1"/>
                <a:stCxn id="37" idx="7"/>
                <a:endCxn id="36" idx="3"/>
              </p:cNvCxnSpPr>
              <p:nvPr/>
            </p:nvCxnSpPr>
            <p:spPr bwMode="auto">
              <a:xfrm flipV="1">
                <a:off x="3097" y="1859"/>
                <a:ext cx="420" cy="1226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59" name="AutoShape 41"/>
              <p:cNvCxnSpPr>
                <a:cxnSpLocks noChangeShapeType="1"/>
                <a:stCxn id="38" idx="7"/>
                <a:endCxn id="35" idx="4"/>
              </p:cNvCxnSpPr>
              <p:nvPr/>
            </p:nvCxnSpPr>
            <p:spPr bwMode="auto">
              <a:xfrm flipV="1">
                <a:off x="4105" y="1824"/>
                <a:ext cx="1026" cy="1597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60" name="AutoShape 42"/>
              <p:cNvCxnSpPr>
                <a:cxnSpLocks noChangeShapeType="1"/>
                <a:stCxn id="33" idx="6"/>
                <a:endCxn id="34" idx="2"/>
              </p:cNvCxnSpPr>
              <p:nvPr/>
            </p:nvCxnSpPr>
            <p:spPr bwMode="auto">
              <a:xfrm flipV="1">
                <a:off x="1392" y="1147"/>
                <a:ext cx="1046" cy="682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  <p:cxnSp>
            <p:nvCxnSpPr>
              <p:cNvPr id="61" name="AutoShape 43"/>
              <p:cNvCxnSpPr>
                <a:cxnSpLocks noChangeShapeType="1"/>
                <a:stCxn id="40" idx="7"/>
                <a:endCxn id="34" idx="3"/>
              </p:cNvCxnSpPr>
              <p:nvPr/>
            </p:nvCxnSpPr>
            <p:spPr bwMode="auto">
              <a:xfrm flipV="1">
                <a:off x="1369" y="1187"/>
                <a:ext cx="1092" cy="1418"/>
              </a:xfrm>
              <a:prstGeom prst="straightConnector1">
                <a:avLst/>
              </a:prstGeom>
              <a:noFill/>
              <a:ln w="12700">
                <a:solidFill>
                  <a:schemeClr val="tx1"/>
                </a:solidFill>
                <a:prstDash val="sysDash"/>
                <a:round/>
                <a:headEnd/>
                <a:tailEnd/>
              </a:ln>
              <a:effectLst/>
            </p:spPr>
          </p:cxnSp>
        </p:grpSp>
      </p:grpSp>
      <p:sp>
        <p:nvSpPr>
          <p:cNvPr id="65" name="Isosceles Triangle 64"/>
          <p:cNvSpPr/>
          <p:nvPr/>
        </p:nvSpPr>
        <p:spPr>
          <a:xfrm rot="7971335">
            <a:off x="1705728" y="5054169"/>
            <a:ext cx="624266" cy="573082"/>
          </a:xfrm>
          <a:prstGeom prst="triangle">
            <a:avLst>
              <a:gd name="adj" fmla="val 47281"/>
            </a:avLst>
          </a:prstGeom>
          <a:gradFill>
            <a:gsLst>
              <a:gs pos="41000">
                <a:schemeClr val="bg1"/>
              </a:gs>
              <a:gs pos="100000">
                <a:srgbClr val="FF0000"/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Line 54"/>
          <p:cNvSpPr>
            <a:spLocks noChangeShapeType="1"/>
          </p:cNvSpPr>
          <p:nvPr/>
        </p:nvSpPr>
        <p:spPr bwMode="auto">
          <a:xfrm flipV="1">
            <a:off x="702224" y="5297713"/>
            <a:ext cx="1338848" cy="109327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oval" w="lg" len="lg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Line 55"/>
          <p:cNvSpPr>
            <a:spLocks noChangeShapeType="1"/>
          </p:cNvSpPr>
          <p:nvPr/>
        </p:nvSpPr>
        <p:spPr bwMode="auto">
          <a:xfrm flipV="1">
            <a:off x="781538" y="1657348"/>
            <a:ext cx="7746512" cy="4741497"/>
          </a:xfrm>
          <a:prstGeom prst="line">
            <a:avLst/>
          </a:prstGeom>
          <a:noFill/>
          <a:ln w="12700">
            <a:solidFill>
              <a:schemeClr val="tx2"/>
            </a:solidFill>
            <a:prstDash val="dash"/>
            <a:round/>
            <a:headEnd type="none" w="sm" len="sm"/>
            <a:tailEnd type="none" w="sm" len="sm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 rot="1776835">
            <a:off x="419100" y="6090294"/>
            <a:ext cx="610377" cy="615304"/>
            <a:chOff x="1954" y="3356"/>
            <a:chExt cx="197" cy="277"/>
          </a:xfrm>
        </p:grpSpPr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 rot="1301455">
              <a:off x="1954" y="3489"/>
              <a:ext cx="144" cy="144"/>
            </a:xfrm>
            <a:prstGeom prst="rect">
              <a:avLst/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 rot="1301455">
              <a:off x="2017" y="3459"/>
              <a:ext cx="72" cy="72"/>
            </a:xfrm>
            <a:prstGeom prst="ellipse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 rot="12101455">
              <a:off x="2007" y="3356"/>
              <a:ext cx="144" cy="144"/>
            </a:xfrm>
            <a:prstGeom prst="triangle">
              <a:avLst>
                <a:gd name="adj" fmla="val 50000"/>
              </a:avLst>
            </a:prstGeom>
            <a:solidFill>
              <a:srgbClr val="993300"/>
            </a:solidFill>
            <a:ln w="38100">
              <a:solidFill>
                <a:schemeClr val="tx2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Oval 61"/>
          <p:cNvSpPr/>
          <p:nvPr/>
        </p:nvSpPr>
        <p:spPr>
          <a:xfrm>
            <a:off x="1971577" y="4825097"/>
            <a:ext cx="146539" cy="146539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4" name="Oval 63"/>
          <p:cNvSpPr/>
          <p:nvPr/>
        </p:nvSpPr>
        <p:spPr>
          <a:xfrm>
            <a:off x="1551207" y="5319420"/>
            <a:ext cx="146539" cy="146539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63" name="Oval 62"/>
          <p:cNvSpPr/>
          <p:nvPr/>
        </p:nvSpPr>
        <p:spPr>
          <a:xfrm>
            <a:off x="2170112" y="5486400"/>
            <a:ext cx="146539" cy="146539"/>
          </a:xfrm>
          <a:prstGeom prst="ellipse">
            <a:avLst/>
          </a:prstGeom>
          <a:solidFill>
            <a:srgbClr val="008000"/>
          </a:solidFill>
          <a:ln>
            <a:noFill/>
          </a:ln>
          <a:effectLst/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r>
              <a:rPr lang="en-US" dirty="0" err="1" smtClean="0"/>
              <a:t>ç</a:t>
            </a:r>
            <a:endParaRPr lang="en-US" dirty="0"/>
          </a:p>
        </p:txBody>
      </p:sp>
      <p:sp>
        <p:nvSpPr>
          <p:cNvPr id="82" name="Oval 81"/>
          <p:cNvSpPr/>
          <p:nvPr/>
        </p:nvSpPr>
        <p:spPr>
          <a:xfrm>
            <a:off x="4521022" y="2982625"/>
            <a:ext cx="326260" cy="302922"/>
          </a:xfrm>
          <a:prstGeom prst="ellipse">
            <a:avLst/>
          </a:prstGeom>
          <a:solidFill>
            <a:srgbClr val="0000FF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en-US" dirty="0"/>
          </a:p>
        </p:txBody>
      </p:sp>
      <p:sp>
        <p:nvSpPr>
          <p:cNvPr id="84" name="Oval 83"/>
          <p:cNvSpPr/>
          <p:nvPr/>
        </p:nvSpPr>
        <p:spPr>
          <a:xfrm>
            <a:off x="4299632" y="3121796"/>
            <a:ext cx="334473" cy="35016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  <a:effectLst/>
          <a:sp3d contourW="12700">
            <a:contourClr>
              <a:schemeClr val="accent1">
                <a:shade val="80000"/>
              </a:schemeClr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en-US" dirty="0"/>
          </a:p>
        </p:txBody>
      </p:sp>
      <p:sp>
        <p:nvSpPr>
          <p:cNvPr id="85" name="Oval 84"/>
          <p:cNvSpPr/>
          <p:nvPr/>
        </p:nvSpPr>
        <p:spPr>
          <a:xfrm>
            <a:off x="4364485" y="3195587"/>
            <a:ext cx="204068" cy="20999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>
            <a:flatTx/>
          </a:bodyPr>
          <a:lstStyle/>
          <a:p>
            <a:pPr algn="ctr"/>
            <a:endParaRPr lang="en-US" dirty="0"/>
          </a:p>
        </p:txBody>
      </p:sp>
      <p:sp>
        <p:nvSpPr>
          <p:cNvPr id="66" name="Rectangle 65"/>
          <p:cNvSpPr/>
          <p:nvPr/>
        </p:nvSpPr>
        <p:spPr>
          <a:xfrm>
            <a:off x="263071" y="362857"/>
            <a:ext cx="2304143" cy="1124857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buFont typeface="Arial"/>
              <a:buChar char="•"/>
            </a:pPr>
            <a:r>
              <a:rPr lang="en-US" dirty="0" smtClean="0"/>
              <a:t>RGBA+Z</a:t>
            </a:r>
          </a:p>
          <a:p>
            <a:pPr>
              <a:buFont typeface="Arial"/>
              <a:buChar char="•"/>
            </a:pPr>
            <a:r>
              <a:rPr lang="en-US" dirty="0" smtClean="0"/>
              <a:t>Z Weight</a:t>
            </a:r>
          </a:p>
          <a:p>
            <a:pPr>
              <a:buFont typeface="Arial"/>
              <a:buChar char="•"/>
            </a:pPr>
            <a:r>
              <a:rPr lang="en-US" dirty="0" err="1" smtClean="0"/>
              <a:t>Barycentric</a:t>
            </a:r>
            <a:r>
              <a:rPr lang="en-US" dirty="0" smtClean="0"/>
              <a:t> Weight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65" grpId="0" animBg="1"/>
      <p:bldP spid="82" grpId="0" animBg="1"/>
      <p:bldP spid="84" grpId="0" animBg="1"/>
      <p:bldP spid="85" grpId="0" animBg="1"/>
      <p:bldP spid="6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Holes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1900" y="2040466"/>
            <a:ext cx="6680200" cy="27770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Inpainting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31900" y="2040466"/>
            <a:ext cx="6680200" cy="2777067"/>
          </a:xfrm>
          <a:prstGeom prst="rect">
            <a:avLst/>
          </a:prstGeom>
        </p:spPr>
      </p:pic>
      <p:sp>
        <p:nvSpPr>
          <p:cNvPr id="5" name="Text Box 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772268" y="381000"/>
            <a:ext cx="210185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 dirty="0"/>
              <a:t>[</a:t>
            </a:r>
            <a:r>
              <a:rPr lang="en-US" dirty="0" err="1"/>
              <a:t>Criminisi</a:t>
            </a:r>
            <a:r>
              <a:rPr lang="en-US" dirty="0"/>
              <a:t> </a:t>
            </a:r>
            <a:r>
              <a:rPr lang="en-US" i="1" dirty="0"/>
              <a:t>et al</a:t>
            </a:r>
            <a:r>
              <a:rPr lang="en-US" dirty="0"/>
              <a:t>. ’03]</a:t>
            </a:r>
          </a:p>
        </p:txBody>
      </p:sp>
      <p:sp>
        <p:nvSpPr>
          <p:cNvPr id="6" name="Left Arrow 5"/>
          <p:cNvSpPr/>
          <p:nvPr/>
        </p:nvSpPr>
        <p:spPr>
          <a:xfrm>
            <a:off x="6871820" y="2812017"/>
            <a:ext cx="839133" cy="215823"/>
          </a:xfrm>
          <a:prstGeom prst="lef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Gradient guided synthesis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/>
          <a:srcRect l="73433" t="9786" r="1419" b="11198"/>
          <a:stretch>
            <a:fillRect/>
          </a:stretch>
        </p:blipFill>
        <p:spPr>
          <a:xfrm>
            <a:off x="1138962" y="1620243"/>
            <a:ext cx="3569544" cy="4662521"/>
          </a:xfrm>
          <a:prstGeom prst="rect">
            <a:avLst/>
          </a:prstGeom>
        </p:spPr>
      </p:pic>
      <p:cxnSp>
        <p:nvCxnSpPr>
          <p:cNvPr id="5" name="Straight Arrow Connector 4"/>
          <p:cNvCxnSpPr/>
          <p:nvPr/>
        </p:nvCxnSpPr>
        <p:spPr>
          <a:xfrm flipV="1">
            <a:off x="2403443" y="2903886"/>
            <a:ext cx="257977" cy="142243"/>
          </a:xfrm>
          <a:prstGeom prst="straightConnector1">
            <a:avLst/>
          </a:prstGeom>
          <a:ln w="44450" cap="flat" cmpd="sng" algn="ctr">
            <a:solidFill>
              <a:srgbClr val="FFFF00"/>
            </a:solidFill>
            <a:prstDash val="solid"/>
            <a:round/>
            <a:headEnd type="none" w="med" len="med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" name="Group 13"/>
          <p:cNvGrpSpPr/>
          <p:nvPr/>
        </p:nvGrpSpPr>
        <p:grpSpPr>
          <a:xfrm>
            <a:off x="2772482" y="3273782"/>
            <a:ext cx="991156" cy="1817885"/>
            <a:chOff x="2772482" y="3273782"/>
            <a:chExt cx="991156" cy="1817885"/>
          </a:xfrm>
        </p:grpSpPr>
        <p:cxnSp>
          <p:nvCxnSpPr>
            <p:cNvPr id="6" name="Straight Arrow Connector 5"/>
            <p:cNvCxnSpPr/>
            <p:nvPr/>
          </p:nvCxnSpPr>
          <p:spPr>
            <a:xfrm flipV="1">
              <a:off x="3012349" y="4116041"/>
              <a:ext cx="245573" cy="166548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Arrow Connector 6"/>
            <p:cNvCxnSpPr/>
            <p:nvPr/>
          </p:nvCxnSpPr>
          <p:spPr>
            <a:xfrm flipV="1">
              <a:off x="3162747" y="4472864"/>
              <a:ext cx="284528" cy="177379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Arrow Connector 7"/>
            <p:cNvCxnSpPr/>
            <p:nvPr/>
          </p:nvCxnSpPr>
          <p:spPr>
            <a:xfrm rot="10800000" flipV="1">
              <a:off x="2979961" y="3666747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/>
            <p:nvPr/>
          </p:nvCxnSpPr>
          <p:spPr>
            <a:xfrm rot="10800000" flipV="1">
              <a:off x="2772482" y="3273782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10800000" flipV="1">
              <a:off x="3470692" y="4956601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/>
          <a:srcRect l="61851"/>
          <a:stretch>
            <a:fillRect/>
          </a:stretch>
        </p:blipFill>
        <p:spPr>
          <a:xfrm>
            <a:off x="5112588" y="2221539"/>
            <a:ext cx="3175099" cy="3459929"/>
          </a:xfrm>
          <a:prstGeom prst="rect">
            <a:avLst/>
          </a:prstGeom>
        </p:spPr>
      </p:pic>
      <p:sp>
        <p:nvSpPr>
          <p:cNvPr id="12" name="Left Arrow 11"/>
          <p:cNvSpPr/>
          <p:nvPr/>
        </p:nvSpPr>
        <p:spPr>
          <a:xfrm>
            <a:off x="7086600" y="3311109"/>
            <a:ext cx="839133" cy="215823"/>
          </a:xfrm>
          <a:prstGeom prst="lef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Depth guided synthesis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/>
          <a:srcRect l="63378"/>
          <a:stretch>
            <a:fillRect/>
          </a:stretch>
        </p:blipFill>
        <p:spPr>
          <a:xfrm>
            <a:off x="5203077" y="2174380"/>
            <a:ext cx="3095721" cy="3514161"/>
          </a:xfrm>
          <a:prstGeom prst="rect">
            <a:avLst/>
          </a:prstGeom>
        </p:spPr>
      </p:pic>
      <p:sp>
        <p:nvSpPr>
          <p:cNvPr id="18" name="Left Arrow 17"/>
          <p:cNvSpPr/>
          <p:nvPr/>
        </p:nvSpPr>
        <p:spPr>
          <a:xfrm>
            <a:off x="7024654" y="3175742"/>
            <a:ext cx="839133" cy="215823"/>
          </a:xfrm>
          <a:prstGeom prst="leftArrow">
            <a:avLst/>
          </a:prstGeom>
          <a:solidFill>
            <a:srgbClr val="FFFF00"/>
          </a:solidFill>
          <a:ln>
            <a:solidFill>
              <a:schemeClr val="bg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9"/>
          <p:cNvGrpSpPr/>
          <p:nvPr/>
        </p:nvGrpSpPr>
        <p:grpSpPr>
          <a:xfrm>
            <a:off x="1212687" y="1600200"/>
            <a:ext cx="3569544" cy="4662521"/>
            <a:chOff x="608183" y="1565675"/>
            <a:chExt cx="3569544" cy="4662521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/>
            <a:srcRect l="73433" t="9786" r="1419" b="11198"/>
            <a:stretch>
              <a:fillRect/>
            </a:stretch>
          </p:blipFill>
          <p:spPr>
            <a:xfrm>
              <a:off x="608183" y="1565675"/>
              <a:ext cx="3569544" cy="4662521"/>
            </a:xfrm>
            <a:prstGeom prst="rect">
              <a:avLst/>
            </a:prstGeom>
          </p:spPr>
        </p:pic>
        <p:cxnSp>
          <p:nvCxnSpPr>
            <p:cNvPr id="20" name="Straight Arrow Connector 19"/>
            <p:cNvCxnSpPr/>
            <p:nvPr/>
          </p:nvCxnSpPr>
          <p:spPr>
            <a:xfrm rot="10800000" flipV="1">
              <a:off x="2449182" y="3612179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rot="10800000" flipV="1">
              <a:off x="2241703" y="3219214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rot="10800000" flipV="1">
              <a:off x="2004102" y="2896648"/>
              <a:ext cx="292946" cy="135066"/>
            </a:xfrm>
            <a:prstGeom prst="straightConnector1">
              <a:avLst/>
            </a:prstGeom>
            <a:ln w="444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triangle" w="lg" len="lg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GPU Rendering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 hole filling</a:t>
            </a:r>
          </a:p>
          <a:p>
            <a:r>
              <a:rPr lang="en-US" dirty="0" smtClean="0"/>
              <a:t>Soft-Z buffer</a:t>
            </a:r>
          </a:p>
          <a:p>
            <a:r>
              <a:rPr lang="en-US" dirty="0" smtClean="0"/>
              <a:t>Layer effects</a:t>
            </a:r>
          </a:p>
          <a:p>
            <a:r>
              <a:rPr lang="en-US" dirty="0" smtClean="0"/>
              <a:t>450x speedup over software only approach</a:t>
            </a:r>
          </a:p>
          <a:p>
            <a:pPr lvl="1"/>
            <a:r>
              <a:rPr lang="en-US" dirty="0" smtClean="0"/>
              <a:t>Renders at 30-45 fps (NVIDIA 8800)</a:t>
            </a:r>
          </a:p>
          <a:p>
            <a:pPr lvl="1"/>
            <a:r>
              <a:rPr lang="en-US" dirty="0" smtClean="0"/>
              <a:t>Enables camera parameter search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2D Pan &amp; Scan</a:t>
            </a:r>
            <a:endParaRPr lang="en-US" dirty="0"/>
          </a:p>
        </p:txBody>
      </p:sp>
      <p:grpSp>
        <p:nvGrpSpPr>
          <p:cNvPr id="12" name="Group 11"/>
          <p:cNvGrpSpPr/>
          <p:nvPr/>
        </p:nvGrpSpPr>
        <p:grpSpPr>
          <a:xfrm>
            <a:off x="3276600" y="1371600"/>
            <a:ext cx="2209800" cy="2502932"/>
            <a:chOff x="6248400" y="1828800"/>
            <a:chExt cx="2209800" cy="2502932"/>
          </a:xfrm>
        </p:grpSpPr>
        <p:pic>
          <p:nvPicPr>
            <p:cNvPr id="1030" name="Picture 6" descr="http://students.umf.maine.edu/~knowlecm/gatsbywebquest/Images/imovie_large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48400" y="1828800"/>
              <a:ext cx="2209800" cy="2209800"/>
            </a:xfrm>
            <a:prstGeom prst="rect">
              <a:avLst/>
            </a:prstGeom>
            <a:noFill/>
          </p:spPr>
        </p:pic>
        <p:sp>
          <p:nvSpPr>
            <p:cNvPr id="7" name="TextBox 43"/>
            <p:cNvSpPr txBox="1">
              <a:spLocks noChangeArrowheads="1"/>
            </p:cNvSpPr>
            <p:nvPr/>
          </p:nvSpPr>
          <p:spPr bwMode="auto">
            <a:xfrm>
              <a:off x="6553200" y="3962400"/>
              <a:ext cx="1747838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/>
                <a:t>Apple </a:t>
              </a:r>
              <a:r>
                <a:rPr lang="en-US" b="1" dirty="0" err="1" smtClean="0"/>
                <a:t>iPhoto</a:t>
              </a:r>
              <a:endParaRPr lang="en-US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505200" y="4078069"/>
            <a:ext cx="1953732" cy="2703731"/>
            <a:chOff x="3581400" y="3886200"/>
            <a:chExt cx="1953732" cy="2703731"/>
          </a:xfrm>
        </p:grpSpPr>
        <p:pic>
          <p:nvPicPr>
            <p:cNvPr id="1028" name="Picture 4" descr="http://schoolweb.dysart.org/EdTech/uploads/initiatives/PhotoStory/photostory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581400" y="3886200"/>
              <a:ext cx="1953732" cy="2000250"/>
            </a:xfrm>
            <a:prstGeom prst="rect">
              <a:avLst/>
            </a:prstGeom>
            <a:noFill/>
            <a:ln w="19050">
              <a:solidFill>
                <a:schemeClr val="tx2">
                  <a:lumMod val="75000"/>
                </a:schemeClr>
              </a:solidFill>
            </a:ln>
          </p:spPr>
        </p:pic>
        <p:sp>
          <p:nvSpPr>
            <p:cNvPr id="8" name="TextBox 43"/>
            <p:cNvSpPr txBox="1">
              <a:spLocks noChangeArrowheads="1"/>
            </p:cNvSpPr>
            <p:nvPr/>
          </p:nvSpPr>
          <p:spPr bwMode="auto">
            <a:xfrm>
              <a:off x="3695020" y="5943600"/>
              <a:ext cx="174783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smtClean="0"/>
                <a:t>Microsoft Photo Story</a:t>
              </a:r>
              <a:endParaRPr lang="en-US" b="1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38200" y="2362200"/>
            <a:ext cx="1752600" cy="2703731"/>
            <a:chOff x="685800" y="2133600"/>
            <a:chExt cx="1752600" cy="2703731"/>
          </a:xfrm>
        </p:grpSpPr>
        <p:pic>
          <p:nvPicPr>
            <p:cNvPr id="1026" name="Picture 2" descr="http://www.m2review.com/blog/wp-content/uploads/2009/04/photo_to_movie_boxshot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0" y="2133600"/>
              <a:ext cx="1664874" cy="1981200"/>
            </a:xfrm>
            <a:prstGeom prst="rect">
              <a:avLst/>
            </a:prstGeom>
            <a:noFill/>
            <a:ln w="19050">
              <a:solidFill>
                <a:schemeClr val="tx2">
                  <a:lumMod val="75000"/>
                </a:schemeClr>
              </a:solidFill>
            </a:ln>
          </p:spPr>
        </p:pic>
        <p:sp>
          <p:nvSpPr>
            <p:cNvPr id="9" name="TextBox 43"/>
            <p:cNvSpPr txBox="1">
              <a:spLocks noChangeArrowheads="1"/>
            </p:cNvSpPr>
            <p:nvPr/>
          </p:nvSpPr>
          <p:spPr bwMode="auto">
            <a:xfrm>
              <a:off x="690562" y="4191000"/>
              <a:ext cx="1747838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b="1" dirty="0" err="1" smtClean="0"/>
                <a:t>LQGraphics</a:t>
              </a:r>
              <a:r>
                <a:rPr lang="en-US" b="1" dirty="0" smtClean="0"/>
                <a:t> Photo 2 Movie</a:t>
              </a:r>
              <a:endParaRPr lang="en-US" b="1" dirty="0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6324600" y="2286000"/>
            <a:ext cx="1981200" cy="2971800"/>
            <a:chOff x="6400800" y="2057400"/>
            <a:chExt cx="1981200" cy="2971800"/>
          </a:xfrm>
        </p:grpSpPr>
        <p:pic>
          <p:nvPicPr>
            <p:cNvPr id="134146" name="Picture 2" descr="http://www.tritech-computers.com/store2/images/Academic%20Adobe%20Photoshop%20Elements%207.jp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553200" y="2057400"/>
              <a:ext cx="1640379" cy="1987550"/>
            </a:xfrm>
            <a:prstGeom prst="rect">
              <a:avLst/>
            </a:prstGeom>
            <a:noFill/>
          </p:spPr>
        </p:pic>
        <p:sp>
          <p:nvSpPr>
            <p:cNvPr id="13" name="TextBox 43"/>
            <p:cNvSpPr txBox="1">
              <a:spLocks noChangeArrowheads="1"/>
            </p:cNvSpPr>
            <p:nvPr/>
          </p:nvSpPr>
          <p:spPr bwMode="auto">
            <a:xfrm>
              <a:off x="6400800" y="4105870"/>
              <a:ext cx="1981200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 smtClean="0"/>
                <a:t>Adobe Photoshop Elements</a:t>
              </a:r>
              <a:endParaRPr lang="en-US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Rendering</a:t>
            </a:r>
            <a:endParaRPr lang="en-US" dirty="0"/>
          </a:p>
        </p:txBody>
      </p:sp>
      <p:pic>
        <p:nvPicPr>
          <p:cNvPr id="6" name="results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44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Layer editing - Saturation</a:t>
            </a:r>
            <a:endParaRPr lang="en-US" dirty="0"/>
          </a:p>
        </p:txBody>
      </p:sp>
      <p:pic>
        <p:nvPicPr>
          <p:cNvPr id="6" name="UI6trimmed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6002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93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Depth of Field</a:t>
            </a:r>
            <a:endParaRPr lang="en-US" dirty="0"/>
          </a:p>
        </p:txBody>
      </p:sp>
      <p:pic>
        <p:nvPicPr>
          <p:cNvPr id="7" name="DOFInteraction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576388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0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3D Pan &amp; Scan effects</a:t>
            </a:r>
          </a:p>
          <a:p>
            <a:pPr lvl="1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How to do layering easily &amp; automatically?</a:t>
            </a: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Matting</a:t>
            </a:r>
          </a:p>
          <a:p>
            <a:pPr lvl="2"/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Inpainting</a:t>
            </a:r>
            <a:endParaRPr lang="en-US" dirty="0" smtClean="0">
              <a:solidFill>
                <a:schemeClr val="tx2">
                  <a:lumMod val="50000"/>
                </a:schemeClr>
              </a:solidFill>
            </a:endParaRP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Editing(optional)</a:t>
            </a:r>
          </a:p>
          <a:p>
            <a:pPr lvl="2"/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Assigning depth</a:t>
            </a:r>
          </a:p>
          <a:p>
            <a:pPr lvl="1"/>
            <a:r>
              <a:rPr lang="en-US" dirty="0" smtClean="0"/>
              <a:t>How to animate easily &amp; automatically?</a:t>
            </a:r>
          </a:p>
          <a:p>
            <a:pPr lvl="2"/>
            <a:r>
              <a:rPr lang="en-US" altLang="zh-CN" dirty="0" smtClean="0"/>
              <a:t>D</a:t>
            </a:r>
            <a:r>
              <a:rPr lang="en-US" dirty="0" smtClean="0"/>
              <a:t>irect attention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Animating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aware (subjects of interest)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52600" y="2476500"/>
            <a:ext cx="5816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aware (subjects of interest)</a:t>
            </a:r>
          </a:p>
          <a:p>
            <a:r>
              <a:rPr lang="en-US" dirty="0" smtClean="0"/>
              <a:t>Following cinematic convention</a:t>
            </a:r>
            <a:endParaRPr lang="en-US" dirty="0"/>
          </a:p>
        </p:txBody>
      </p:sp>
      <p:graphicFrame>
        <p:nvGraphicFramePr>
          <p:cNvPr id="4" name="Group 53"/>
          <p:cNvGraphicFramePr>
            <a:graphicFrameLocks noGrp="1"/>
          </p:cNvGraphicFramePr>
          <p:nvPr/>
        </p:nvGraphicFramePr>
        <p:xfrm>
          <a:off x="914400" y="3048000"/>
          <a:ext cx="7315200" cy="2072640"/>
        </p:xfrm>
        <a:graphic>
          <a:graphicData uri="http://schemas.openxmlformats.org/drawingml/2006/table">
            <a:tbl>
              <a:tblPr firstRow="1"/>
              <a:tblGrid>
                <a:gridCol w="1887794"/>
                <a:gridCol w="2517058"/>
                <a:gridCol w="2910348"/>
              </a:tblGrid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Subjects of interest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Camera moves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Image effects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0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Establishing dolly, dolly out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1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Dolly in/out, dolly zoom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Change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dof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, saturation/brightness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2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Dolly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Pull focus, change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dof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5" name="Group 16"/>
          <p:cNvGrpSpPr/>
          <p:nvPr/>
        </p:nvGrpSpPr>
        <p:grpSpPr>
          <a:xfrm>
            <a:off x="457200" y="2800905"/>
            <a:ext cx="3352800" cy="3264932"/>
            <a:chOff x="457200" y="2362200"/>
            <a:chExt cx="3352800" cy="3264932"/>
          </a:xfrm>
        </p:grpSpPr>
        <p:pic>
          <p:nvPicPr>
            <p:cNvPr id="6" name="Picture 5" descr="poster0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209800" y="2540000"/>
              <a:ext cx="1257300" cy="1778000"/>
            </a:xfrm>
            <a:prstGeom prst="rect">
              <a:avLst/>
            </a:prstGeom>
          </p:spPr>
        </p:pic>
        <p:pic>
          <p:nvPicPr>
            <p:cNvPr id="7" name="Picture 6" descr="poster2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8200" y="3090863"/>
              <a:ext cx="1181100" cy="1765300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>
              <a:off x="457200" y="2362200"/>
              <a:ext cx="3352800" cy="2825750"/>
            </a:xfrm>
            <a:prstGeom prst="roundRect">
              <a:avLst/>
            </a:prstGeom>
            <a:noFill/>
            <a:ln>
              <a:solidFill>
                <a:schemeClr val="accent6"/>
              </a:solidFill>
              <a:prstDash val="lg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295400" y="5257800"/>
              <a:ext cx="16979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3D Pan &amp; Scan</a:t>
              </a:r>
              <a:endParaRPr lang="en-US" dirty="0"/>
            </a:p>
          </p:txBody>
        </p:sp>
      </p:grpSp>
      <p:grpSp>
        <p:nvGrpSpPr>
          <p:cNvPr id="10" name="Group 15"/>
          <p:cNvGrpSpPr/>
          <p:nvPr/>
        </p:nvGrpSpPr>
        <p:grpSpPr>
          <a:xfrm>
            <a:off x="4247896" y="3039030"/>
            <a:ext cx="4362704" cy="3895170"/>
            <a:chOff x="4247896" y="2600325"/>
            <a:chExt cx="4362704" cy="3895170"/>
          </a:xfrm>
        </p:grpSpPr>
        <p:pic>
          <p:nvPicPr>
            <p:cNvPr id="11" name="Picture 10" descr="poster3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00550" y="3448050"/>
              <a:ext cx="1257300" cy="1739900"/>
            </a:xfrm>
            <a:prstGeom prst="rect">
              <a:avLst/>
            </a:prstGeom>
          </p:spPr>
        </p:pic>
        <p:pic>
          <p:nvPicPr>
            <p:cNvPr id="12" name="Picture 11" descr="poster00.jp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857566" y="3995738"/>
              <a:ext cx="1076634" cy="1720850"/>
            </a:xfrm>
            <a:prstGeom prst="rect">
              <a:avLst/>
            </a:prstGeom>
          </p:spPr>
        </p:pic>
        <p:pic>
          <p:nvPicPr>
            <p:cNvPr id="13" name="Picture 12" descr="poster01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162800" y="3090863"/>
              <a:ext cx="1162304" cy="2032000"/>
            </a:xfrm>
            <a:prstGeom prst="rect">
              <a:avLst/>
            </a:prstGeom>
          </p:spPr>
        </p:pic>
        <p:sp>
          <p:nvSpPr>
            <p:cNvPr id="14" name="Rounded Rectangle 13"/>
            <p:cNvSpPr/>
            <p:nvPr/>
          </p:nvSpPr>
          <p:spPr>
            <a:xfrm>
              <a:off x="4247896" y="2600325"/>
              <a:ext cx="4362704" cy="3419475"/>
            </a:xfrm>
            <a:prstGeom prst="roundRect">
              <a:avLst/>
            </a:prstGeom>
            <a:noFill/>
            <a:ln>
              <a:solidFill>
                <a:schemeClr val="accent1"/>
              </a:solidFill>
              <a:prstDash val="lgDash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57850" y="6126163"/>
              <a:ext cx="169790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2D Pan &amp; Scan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aware (subjects of interest)</a:t>
            </a:r>
          </a:p>
          <a:p>
            <a:r>
              <a:rPr lang="en-US" dirty="0" smtClean="0"/>
              <a:t>Following cinematic convention</a:t>
            </a:r>
          </a:p>
          <a:p>
            <a:r>
              <a:rPr lang="en-US" dirty="0" smtClean="0"/>
              <a:t>Visually pleasing &amp; maximize parallax!</a:t>
            </a:r>
          </a:p>
          <a:p>
            <a:endParaRPr lang="en-US" dirty="0"/>
          </a:p>
        </p:txBody>
      </p:sp>
      <p:grpSp>
        <p:nvGrpSpPr>
          <p:cNvPr id="53" name="Group 52"/>
          <p:cNvGrpSpPr/>
          <p:nvPr/>
        </p:nvGrpSpPr>
        <p:grpSpPr>
          <a:xfrm>
            <a:off x="1066800" y="3657600"/>
            <a:ext cx="3200400" cy="2286000"/>
            <a:chOff x="1066800" y="3657600"/>
            <a:chExt cx="3200400" cy="2286000"/>
          </a:xfrm>
        </p:grpSpPr>
        <p:sp>
          <p:nvSpPr>
            <p:cNvPr id="6" name="Rectangle 5"/>
            <p:cNvSpPr/>
            <p:nvPr/>
          </p:nvSpPr>
          <p:spPr>
            <a:xfrm>
              <a:off x="1066800" y="3657600"/>
              <a:ext cx="3200400" cy="228600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Rectangle 3"/>
            <p:cNvSpPr/>
            <p:nvPr/>
          </p:nvSpPr>
          <p:spPr>
            <a:xfrm>
              <a:off x="2514600" y="4191000"/>
              <a:ext cx="1295400" cy="1143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1752600" y="4572000"/>
              <a:ext cx="1219200" cy="12192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90800" y="4586514"/>
              <a:ext cx="473136" cy="711200"/>
            </a:xfrm>
            <a:custGeom>
              <a:avLst/>
              <a:gdLst>
                <a:gd name="connsiteX0" fmla="*/ 58057 w 473136"/>
                <a:gd name="connsiteY0" fmla="*/ 43543 h 711200"/>
                <a:gd name="connsiteX1" fmla="*/ 130628 w 473136"/>
                <a:gd name="connsiteY1" fmla="*/ 101600 h 711200"/>
                <a:gd name="connsiteX2" fmla="*/ 145143 w 473136"/>
                <a:gd name="connsiteY2" fmla="*/ 145143 h 711200"/>
                <a:gd name="connsiteX3" fmla="*/ 232228 w 473136"/>
                <a:gd name="connsiteY3" fmla="*/ 159657 h 711200"/>
                <a:gd name="connsiteX4" fmla="*/ 261257 w 473136"/>
                <a:gd name="connsiteY4" fmla="*/ 290286 h 711200"/>
                <a:gd name="connsiteX5" fmla="*/ 304800 w 473136"/>
                <a:gd name="connsiteY5" fmla="*/ 319315 h 711200"/>
                <a:gd name="connsiteX6" fmla="*/ 362857 w 473136"/>
                <a:gd name="connsiteY6" fmla="*/ 420915 h 711200"/>
                <a:gd name="connsiteX7" fmla="*/ 406400 w 473136"/>
                <a:gd name="connsiteY7" fmla="*/ 551543 h 711200"/>
                <a:gd name="connsiteX8" fmla="*/ 420914 w 473136"/>
                <a:gd name="connsiteY8" fmla="*/ 595086 h 711200"/>
                <a:gd name="connsiteX9" fmla="*/ 435428 w 473136"/>
                <a:gd name="connsiteY9" fmla="*/ 638629 h 711200"/>
                <a:gd name="connsiteX10" fmla="*/ 449943 w 473136"/>
                <a:gd name="connsiteY10" fmla="*/ 711200 h 711200"/>
                <a:gd name="connsiteX11" fmla="*/ 464457 w 473136"/>
                <a:gd name="connsiteY11" fmla="*/ 667657 h 711200"/>
                <a:gd name="connsiteX12" fmla="*/ 435428 w 473136"/>
                <a:gd name="connsiteY12" fmla="*/ 377372 h 711200"/>
                <a:gd name="connsiteX13" fmla="*/ 420914 w 473136"/>
                <a:gd name="connsiteY13" fmla="*/ 246743 h 711200"/>
                <a:gd name="connsiteX14" fmla="*/ 290286 w 473136"/>
                <a:gd name="connsiteY14" fmla="*/ 203200 h 711200"/>
                <a:gd name="connsiteX15" fmla="*/ 232228 w 473136"/>
                <a:gd name="connsiteY15" fmla="*/ 188686 h 711200"/>
                <a:gd name="connsiteX16" fmla="*/ 174171 w 473136"/>
                <a:gd name="connsiteY16" fmla="*/ 58057 h 711200"/>
                <a:gd name="connsiteX17" fmla="*/ 159657 w 473136"/>
                <a:gd name="connsiteY17" fmla="*/ 14515 h 711200"/>
                <a:gd name="connsiteX18" fmla="*/ 116114 w 473136"/>
                <a:gd name="connsiteY18" fmla="*/ 0 h 711200"/>
                <a:gd name="connsiteX19" fmla="*/ 14514 w 473136"/>
                <a:gd name="connsiteY19" fmla="*/ 43543 h 711200"/>
                <a:gd name="connsiteX20" fmla="*/ 0 w 473136"/>
                <a:gd name="connsiteY20" fmla="*/ 43543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73136" h="711200">
                  <a:moveTo>
                    <a:pt x="58057" y="43543"/>
                  </a:moveTo>
                  <a:cubicBezTo>
                    <a:pt x="108279" y="60283"/>
                    <a:pt x="104367" y="49078"/>
                    <a:pt x="130628" y="101600"/>
                  </a:cubicBezTo>
                  <a:cubicBezTo>
                    <a:pt x="137470" y="115284"/>
                    <a:pt x="131859" y="137552"/>
                    <a:pt x="145143" y="145143"/>
                  </a:cubicBezTo>
                  <a:cubicBezTo>
                    <a:pt x="170694" y="159744"/>
                    <a:pt x="203200" y="154819"/>
                    <a:pt x="232228" y="159657"/>
                  </a:cubicBezTo>
                  <a:cubicBezTo>
                    <a:pt x="232547" y="161253"/>
                    <a:pt x="255402" y="281503"/>
                    <a:pt x="261257" y="290286"/>
                  </a:cubicBezTo>
                  <a:cubicBezTo>
                    <a:pt x="270933" y="304800"/>
                    <a:pt x="290286" y="309639"/>
                    <a:pt x="304800" y="319315"/>
                  </a:cubicBezTo>
                  <a:cubicBezTo>
                    <a:pt x="329634" y="356567"/>
                    <a:pt x="346116" y="377388"/>
                    <a:pt x="362857" y="420915"/>
                  </a:cubicBezTo>
                  <a:cubicBezTo>
                    <a:pt x="379334" y="463754"/>
                    <a:pt x="391886" y="508000"/>
                    <a:pt x="406400" y="551543"/>
                  </a:cubicBezTo>
                  <a:lnTo>
                    <a:pt x="420914" y="595086"/>
                  </a:lnTo>
                  <a:cubicBezTo>
                    <a:pt x="425752" y="609600"/>
                    <a:pt x="432427" y="623627"/>
                    <a:pt x="435428" y="638629"/>
                  </a:cubicBezTo>
                  <a:lnTo>
                    <a:pt x="449943" y="711200"/>
                  </a:lnTo>
                  <a:cubicBezTo>
                    <a:pt x="454781" y="696686"/>
                    <a:pt x="464457" y="682956"/>
                    <a:pt x="464457" y="667657"/>
                  </a:cubicBezTo>
                  <a:cubicBezTo>
                    <a:pt x="464457" y="451877"/>
                    <a:pt x="473136" y="490490"/>
                    <a:pt x="435428" y="377372"/>
                  </a:cubicBezTo>
                  <a:cubicBezTo>
                    <a:pt x="430590" y="333829"/>
                    <a:pt x="455640" y="273455"/>
                    <a:pt x="420914" y="246743"/>
                  </a:cubicBezTo>
                  <a:cubicBezTo>
                    <a:pt x="320861" y="169779"/>
                    <a:pt x="170871" y="282811"/>
                    <a:pt x="290286" y="203200"/>
                  </a:cubicBezTo>
                  <a:cubicBezTo>
                    <a:pt x="270933" y="198362"/>
                    <a:pt x="242801" y="205602"/>
                    <a:pt x="232228" y="188686"/>
                  </a:cubicBezTo>
                  <a:cubicBezTo>
                    <a:pt x="116995" y="4315"/>
                    <a:pt x="296278" y="139463"/>
                    <a:pt x="174171" y="58057"/>
                  </a:cubicBezTo>
                  <a:cubicBezTo>
                    <a:pt x="169333" y="43543"/>
                    <a:pt x="170475" y="25333"/>
                    <a:pt x="159657" y="14515"/>
                  </a:cubicBezTo>
                  <a:cubicBezTo>
                    <a:pt x="148839" y="3697"/>
                    <a:pt x="131414" y="0"/>
                    <a:pt x="116114" y="0"/>
                  </a:cubicBezTo>
                  <a:cubicBezTo>
                    <a:pt x="92757" y="0"/>
                    <a:pt x="28681" y="37876"/>
                    <a:pt x="14514" y="43543"/>
                  </a:cubicBezTo>
                  <a:cubicBezTo>
                    <a:pt x="10022" y="45340"/>
                    <a:pt x="4838" y="43543"/>
                    <a:pt x="0" y="43543"/>
                  </a:cubicBezTo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149152" y="4314879"/>
            <a:ext cx="1496453" cy="982835"/>
            <a:chOff x="2149152" y="4314879"/>
            <a:chExt cx="1496453" cy="982835"/>
          </a:xfrm>
        </p:grpSpPr>
        <p:sp>
          <p:nvSpPr>
            <p:cNvPr id="49" name="Freeform 48"/>
            <p:cNvSpPr/>
            <p:nvPr/>
          </p:nvSpPr>
          <p:spPr>
            <a:xfrm>
              <a:off x="3276600" y="4314879"/>
              <a:ext cx="369005" cy="881235"/>
            </a:xfrm>
            <a:custGeom>
              <a:avLst/>
              <a:gdLst>
                <a:gd name="connsiteX0" fmla="*/ 107748 w 369005"/>
                <a:gd name="connsiteY0" fmla="*/ 24892 h 881235"/>
                <a:gd name="connsiteX1" fmla="*/ 296433 w 369005"/>
                <a:gd name="connsiteY1" fmla="*/ 39407 h 881235"/>
                <a:gd name="connsiteX2" fmla="*/ 252890 w 369005"/>
                <a:gd name="connsiteY2" fmla="*/ 141007 h 881235"/>
                <a:gd name="connsiteX3" fmla="*/ 165805 w 369005"/>
                <a:gd name="connsiteY3" fmla="*/ 286150 h 881235"/>
                <a:gd name="connsiteX4" fmla="*/ 223862 w 369005"/>
                <a:gd name="connsiteY4" fmla="*/ 460321 h 881235"/>
                <a:gd name="connsiteX5" fmla="*/ 369005 w 369005"/>
                <a:gd name="connsiteY5" fmla="*/ 474835 h 881235"/>
                <a:gd name="connsiteX6" fmla="*/ 354490 w 369005"/>
                <a:gd name="connsiteY6" fmla="*/ 881235 h 881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005" h="881235">
                  <a:moveTo>
                    <a:pt x="107748" y="24892"/>
                  </a:moveTo>
                  <a:cubicBezTo>
                    <a:pt x="170643" y="29730"/>
                    <a:pt x="247175" y="0"/>
                    <a:pt x="296433" y="39407"/>
                  </a:cubicBezTo>
                  <a:cubicBezTo>
                    <a:pt x="325205" y="62425"/>
                    <a:pt x="268331" y="107552"/>
                    <a:pt x="252890" y="141007"/>
                  </a:cubicBezTo>
                  <a:cubicBezTo>
                    <a:pt x="209401" y="235234"/>
                    <a:pt x="220717" y="212933"/>
                    <a:pt x="165805" y="286150"/>
                  </a:cubicBezTo>
                  <a:cubicBezTo>
                    <a:pt x="319584" y="337409"/>
                    <a:pt x="0" y="216108"/>
                    <a:pt x="223862" y="460321"/>
                  </a:cubicBezTo>
                  <a:cubicBezTo>
                    <a:pt x="256717" y="496163"/>
                    <a:pt x="320624" y="469997"/>
                    <a:pt x="369005" y="474835"/>
                  </a:cubicBezTo>
                  <a:cubicBezTo>
                    <a:pt x="345824" y="706631"/>
                    <a:pt x="354490" y="571356"/>
                    <a:pt x="354490" y="881235"/>
                  </a:cubicBezTo>
                </a:path>
              </a:pathLst>
            </a:custGeom>
            <a:ln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49152" y="4862286"/>
              <a:ext cx="145458" cy="435428"/>
            </a:xfrm>
            <a:custGeom>
              <a:avLst/>
              <a:gdLst>
                <a:gd name="connsiteX0" fmla="*/ 2591 w 145458"/>
                <a:gd name="connsiteY0" fmla="*/ 0 h 435428"/>
                <a:gd name="connsiteX1" fmla="*/ 17105 w 145458"/>
                <a:gd name="connsiteY1" fmla="*/ 87085 h 435428"/>
                <a:gd name="connsiteX2" fmla="*/ 75162 w 145458"/>
                <a:gd name="connsiteY2" fmla="*/ 101600 h 435428"/>
                <a:gd name="connsiteX3" fmla="*/ 89677 w 145458"/>
                <a:gd name="connsiteY3" fmla="*/ 304800 h 435428"/>
                <a:gd name="connsiteX4" fmla="*/ 133219 w 145458"/>
                <a:gd name="connsiteY4" fmla="*/ 319314 h 435428"/>
                <a:gd name="connsiteX5" fmla="*/ 133219 w 145458"/>
                <a:gd name="connsiteY5" fmla="*/ 435428 h 43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5458" h="435428">
                  <a:moveTo>
                    <a:pt x="2591" y="0"/>
                  </a:moveTo>
                  <a:cubicBezTo>
                    <a:pt x="7429" y="29028"/>
                    <a:pt x="0" y="63138"/>
                    <a:pt x="17105" y="87085"/>
                  </a:cubicBezTo>
                  <a:cubicBezTo>
                    <a:pt x="28699" y="103317"/>
                    <a:pt x="68854" y="82676"/>
                    <a:pt x="75162" y="101600"/>
                  </a:cubicBezTo>
                  <a:cubicBezTo>
                    <a:pt x="96636" y="166021"/>
                    <a:pt x="72180" y="239187"/>
                    <a:pt x="89677" y="304800"/>
                  </a:cubicBezTo>
                  <a:cubicBezTo>
                    <a:pt x="93619" y="319583"/>
                    <a:pt x="128381" y="304800"/>
                    <a:pt x="133219" y="319314"/>
                  </a:cubicBezTo>
                  <a:cubicBezTo>
                    <a:pt x="145458" y="356033"/>
                    <a:pt x="133219" y="396723"/>
                    <a:pt x="133219" y="435428"/>
                  </a:cubicBezTo>
                </a:path>
              </a:pathLst>
            </a:custGeom>
            <a:ln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35"/>
          <p:cNvGrpSpPr/>
          <p:nvPr/>
        </p:nvGrpSpPr>
        <p:grpSpPr>
          <a:xfrm>
            <a:off x="1066800" y="3657600"/>
            <a:ext cx="6553200" cy="2286000"/>
            <a:chOff x="3810000" y="3657600"/>
            <a:chExt cx="6553200" cy="2286000"/>
          </a:xfrm>
        </p:grpSpPr>
        <p:sp>
          <p:nvSpPr>
            <p:cNvPr id="70" name="Rectangle 69"/>
            <p:cNvSpPr/>
            <p:nvPr/>
          </p:nvSpPr>
          <p:spPr>
            <a:xfrm>
              <a:off x="3810000" y="3657600"/>
              <a:ext cx="3200400" cy="228600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ectangle 70"/>
            <p:cNvSpPr/>
            <p:nvPr/>
          </p:nvSpPr>
          <p:spPr>
            <a:xfrm>
              <a:off x="7162800" y="3657600"/>
              <a:ext cx="3200400" cy="228600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ectangle 71"/>
            <p:cNvSpPr/>
            <p:nvPr/>
          </p:nvSpPr>
          <p:spPr>
            <a:xfrm>
              <a:off x="5257800" y="4191000"/>
              <a:ext cx="1295400" cy="1143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4495800" y="4572000"/>
              <a:ext cx="1219200" cy="12192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Rectangle 73"/>
            <p:cNvSpPr/>
            <p:nvPr/>
          </p:nvSpPr>
          <p:spPr>
            <a:xfrm>
              <a:off x="7772400" y="4191000"/>
              <a:ext cx="1295400" cy="114300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8458200" y="4572000"/>
              <a:ext cx="1219200" cy="1219200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34"/>
          <p:cNvGrpSpPr/>
          <p:nvPr/>
        </p:nvGrpSpPr>
        <p:grpSpPr>
          <a:xfrm>
            <a:off x="2514600" y="4572794"/>
            <a:ext cx="3820885" cy="775720"/>
            <a:chOff x="5257800" y="4572794"/>
            <a:chExt cx="3820885" cy="775720"/>
          </a:xfrm>
        </p:grpSpPr>
        <p:cxnSp>
          <p:nvCxnSpPr>
            <p:cNvPr id="77" name="Straight Connector 76"/>
            <p:cNvCxnSpPr/>
            <p:nvPr/>
          </p:nvCxnSpPr>
          <p:spPr>
            <a:xfrm rot="5400000">
              <a:off x="4877594" y="4953000"/>
              <a:ext cx="761206" cy="7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5257800" y="5334000"/>
              <a:ext cx="4572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16200000" flipH="1">
              <a:off x="8686800" y="4953000"/>
              <a:ext cx="7620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>
              <a:off x="8458200" y="5334000"/>
              <a:ext cx="609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>
              <a:off x="5257800" y="4648200"/>
              <a:ext cx="406400" cy="301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>
              <a:off x="5257800" y="5257800"/>
              <a:ext cx="152400" cy="76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5257800" y="5105400"/>
              <a:ext cx="348343" cy="2213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257800" y="4800600"/>
              <a:ext cx="464457" cy="3229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5257800" y="4953000"/>
              <a:ext cx="478971" cy="3302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flipV="1">
              <a:off x="8458200" y="4760686"/>
              <a:ext cx="591457" cy="4680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flipV="1">
              <a:off x="8458200" y="4601029"/>
              <a:ext cx="605971" cy="47534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flipV="1">
              <a:off x="8534400" y="4891315"/>
              <a:ext cx="529771" cy="4281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flipV="1">
              <a:off x="8701314" y="5036457"/>
              <a:ext cx="362857" cy="3120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flipV="1">
              <a:off x="8853714" y="5181600"/>
              <a:ext cx="224971" cy="1669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Camera Search Space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Position: 3</a:t>
            </a:r>
          </a:p>
          <a:p>
            <a:r>
              <a:rPr lang="en-US" dirty="0" smtClean="0"/>
              <a:t>Orientation (w/o roll): 2</a:t>
            </a:r>
            <a:endParaRPr lang="en-US" baseline="30000" dirty="0" smtClean="0"/>
          </a:p>
          <a:p>
            <a:r>
              <a:rPr lang="en-US" dirty="0" smtClean="0"/>
              <a:t>Focal Length: 1</a:t>
            </a:r>
            <a:endParaRPr lang="en-US" baseline="30000" dirty="0" smtClean="0"/>
          </a:p>
          <a:p>
            <a:r>
              <a:rPr lang="en-US" dirty="0" smtClean="0"/>
              <a:t>Aperture Size: 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8585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8585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8585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back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04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extBox 10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Pan &amp; Scan</a:t>
            </a:r>
            <a:endParaRPr lang="en-US" dirty="0"/>
          </a:p>
        </p:txBody>
      </p:sp>
      <p:pic>
        <p:nvPicPr>
          <p:cNvPr id="4" name="3d_example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Straight Connector 33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9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1448153" y="4419204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Oval 31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3" name="Oval 32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21" name="TextBox 19"/>
          <p:cNvSpPr txBox="1">
            <a:spLocks noChangeArrowheads="1"/>
          </p:cNvSpPr>
          <p:nvPr/>
        </p:nvSpPr>
        <p:spPr bwMode="auto">
          <a:xfrm>
            <a:off x="838200" y="3124994"/>
            <a:ext cx="311638" cy="3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dirty="0">
                <a:latin typeface="Calibri" pitchFamily="-65" charset="0"/>
              </a:rPr>
              <a:t>z</a:t>
            </a:r>
          </a:p>
        </p:txBody>
      </p:sp>
      <p:sp>
        <p:nvSpPr>
          <p:cNvPr id="4122" name="TextBox 20"/>
          <p:cNvSpPr txBox="1">
            <a:spLocks noChangeArrowheads="1"/>
          </p:cNvSpPr>
          <p:nvPr/>
        </p:nvSpPr>
        <p:spPr bwMode="auto">
          <a:xfrm>
            <a:off x="4946515" y="4419600"/>
            <a:ext cx="311638" cy="35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8373" tIns="39187" rIns="78373" bIns="39187">
            <a:prstTxWarp prst="textNoShape">
              <a:avLst/>
            </a:prstTxWarp>
            <a:spAutoFit/>
          </a:bodyPr>
          <a:lstStyle/>
          <a:p>
            <a:pPr algn="ctr"/>
            <a:r>
              <a:rPr lang="en-US" i="1" dirty="0">
                <a:latin typeface="Calibri" pitchFamily="-65" charset="0"/>
              </a:rPr>
              <a:t>x</a:t>
            </a:r>
          </a:p>
        </p:txBody>
      </p:sp>
      <p:sp>
        <p:nvSpPr>
          <p:cNvPr id="4116" name="TextBox 34"/>
          <p:cNvSpPr txBox="1">
            <a:spLocks noChangeArrowheads="1"/>
          </p:cNvSpPr>
          <p:nvPr/>
        </p:nvSpPr>
        <p:spPr bwMode="auto">
          <a:xfrm>
            <a:off x="2234848" y="4657329"/>
            <a:ext cx="1999070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12 x 12 sample grid</a:t>
            </a:r>
          </a:p>
        </p:txBody>
      </p:sp>
      <p:sp>
        <p:nvSpPr>
          <p:cNvPr id="4117" name="TextBox 35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cxnSp>
        <p:nvCxnSpPr>
          <p:cNvPr id="36" name="Straight Arrow Connector 35"/>
          <p:cNvCxnSpPr/>
          <p:nvPr/>
        </p:nvCxnSpPr>
        <p:spPr>
          <a:xfrm rot="5400000" flipH="1" flipV="1">
            <a:off x="377627" y="3890368"/>
            <a:ext cx="1532335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6148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1294694" y="4161236"/>
            <a:ext cx="381000" cy="335359"/>
            <a:chOff x="1165860" y="3328416"/>
            <a:chExt cx="342900" cy="268224"/>
          </a:xfrm>
        </p:grpSpPr>
        <p:sp>
          <p:nvSpPr>
            <p:cNvPr id="33" name="Isosceles Triangle 32"/>
            <p:cNvSpPr/>
            <p:nvPr/>
          </p:nvSpPr>
          <p:spPr>
            <a:xfrm rot="10800000">
              <a:off x="1165860" y="3328416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35" name="Straight Connector 34"/>
            <p:cNvCxnSpPr>
              <a:stCxn id="33" idx="0"/>
              <a:endCxn id="33" idx="4"/>
            </p:cNvCxnSpPr>
            <p:nvPr/>
          </p:nvCxnSpPr>
          <p:spPr>
            <a:xfrm rot="5400000" flipH="1">
              <a:off x="1130963" y="336331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33" idx="0"/>
              <a:endCxn id="33" idx="2"/>
            </p:cNvCxnSpPr>
            <p:nvPr/>
          </p:nvCxnSpPr>
          <p:spPr>
            <a:xfrm rot="5400000" flipH="1" flipV="1">
              <a:off x="1302413" y="336331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164" name="TextBox 42"/>
          <p:cNvSpPr txBox="1">
            <a:spLocks noChangeArrowheads="1"/>
          </p:cNvSpPr>
          <p:nvPr/>
        </p:nvSpPr>
        <p:spPr bwMode="auto">
          <a:xfrm>
            <a:off x="2234848" y="4657329"/>
            <a:ext cx="1999070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12 x 12 sample grid</a:t>
            </a:r>
          </a:p>
        </p:txBody>
      </p:sp>
      <p:sp>
        <p:nvSpPr>
          <p:cNvPr id="6165" name="TextBox 38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3" name="Group 35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z</a:t>
              </a:r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39"/>
          <p:cNvGrpSpPr>
            <a:grpSpLocks/>
          </p:cNvGrpSpPr>
          <p:nvPr/>
        </p:nvGrpSpPr>
        <p:grpSpPr bwMode="auto">
          <a:xfrm>
            <a:off x="1294694" y="2426892"/>
            <a:ext cx="381000" cy="335359"/>
            <a:chOff x="1165860" y="3328416"/>
            <a:chExt cx="342900" cy="268224"/>
          </a:xfrm>
        </p:grpSpPr>
        <p:sp>
          <p:nvSpPr>
            <p:cNvPr id="33" name="Isosceles Triangle 32"/>
            <p:cNvSpPr/>
            <p:nvPr/>
          </p:nvSpPr>
          <p:spPr>
            <a:xfrm rot="10800000">
              <a:off x="1165860" y="3328416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35" name="Straight Connector 34"/>
            <p:cNvCxnSpPr>
              <a:stCxn id="33" idx="0"/>
              <a:endCxn id="33" idx="4"/>
            </p:cNvCxnSpPr>
            <p:nvPr/>
          </p:nvCxnSpPr>
          <p:spPr>
            <a:xfrm rot="5400000" flipH="1">
              <a:off x="1130963" y="336331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>
              <a:stCxn id="33" idx="0"/>
              <a:endCxn id="33" idx="2"/>
            </p:cNvCxnSpPr>
            <p:nvPr/>
          </p:nvCxnSpPr>
          <p:spPr>
            <a:xfrm rot="5400000" flipH="1" flipV="1">
              <a:off x="1302413" y="336331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2819798"/>
            <a:ext cx="153459" cy="1599406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sp>
        <p:nvSpPr>
          <p:cNvPr id="7189" name="TextBox 33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3" name="Group 33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6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z</a:t>
              </a: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8196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2819798"/>
            <a:ext cx="153459" cy="1599406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 rot="2838212">
            <a:off x="1354668" y="2484218"/>
            <a:ext cx="428625" cy="298097"/>
            <a:chOff x="1165860" y="3328416"/>
            <a:chExt cx="342900" cy="268224"/>
          </a:xfrm>
        </p:grpSpPr>
        <p:sp>
          <p:nvSpPr>
            <p:cNvPr id="42" name="Isosceles Triangle 41"/>
            <p:cNvSpPr/>
            <p:nvPr/>
          </p:nvSpPr>
          <p:spPr>
            <a:xfrm rot="10800000">
              <a:off x="1164690" y="3326791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3" name="Straight Connector 42"/>
            <p:cNvCxnSpPr>
              <a:stCxn id="42" idx="0"/>
              <a:endCxn id="42" idx="4"/>
            </p:cNvCxnSpPr>
            <p:nvPr/>
          </p:nvCxnSpPr>
          <p:spPr>
            <a:xfrm rot="5400000" flipH="1">
              <a:off x="1130185" y="336287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42" idx="0"/>
              <a:endCxn id="42" idx="2"/>
            </p:cNvCxnSpPr>
            <p:nvPr/>
          </p:nvCxnSpPr>
          <p:spPr>
            <a:xfrm rot="5400000" flipH="1" flipV="1">
              <a:off x="1302019" y="3361578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cxnSp>
        <p:nvCxnSpPr>
          <p:cNvPr id="47" name="Straight Arrow Connector 46"/>
          <p:cNvCxnSpPr/>
          <p:nvPr/>
        </p:nvCxnSpPr>
        <p:spPr>
          <a:xfrm flipV="1">
            <a:off x="1524000" y="1333501"/>
            <a:ext cx="1354667" cy="13454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4" name="TextBox 36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3" name="Group 3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z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9220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2819798"/>
            <a:ext cx="153459" cy="1599406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1524000" y="1333501"/>
            <a:ext cx="1354667" cy="13454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5"/>
          <p:cNvGrpSpPr>
            <a:grpSpLocks/>
          </p:cNvGrpSpPr>
          <p:nvPr/>
        </p:nvGrpSpPr>
        <p:grpSpPr bwMode="auto">
          <a:xfrm rot="2901835">
            <a:off x="1405820" y="2490170"/>
            <a:ext cx="333375" cy="298097"/>
            <a:chOff x="4686477" y="2133600"/>
            <a:chExt cx="266700" cy="268224"/>
          </a:xfrm>
        </p:grpSpPr>
        <p:sp>
          <p:nvSpPr>
            <p:cNvPr id="50" name="Isosceles Triangle 49"/>
            <p:cNvSpPr/>
            <p:nvPr/>
          </p:nvSpPr>
          <p:spPr>
            <a:xfrm rot="10800000">
              <a:off x="4686214" y="2133054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51" name="Straight Connector 50"/>
            <p:cNvCxnSpPr>
              <a:stCxn id="50" idx="0"/>
              <a:endCxn id="50" idx="4"/>
            </p:cNvCxnSpPr>
            <p:nvPr/>
          </p:nvCxnSpPr>
          <p:spPr>
            <a:xfrm rot="5400000" flipH="1">
              <a:off x="4631443" y="2186471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50" idx="0"/>
              <a:endCxn id="50" idx="2"/>
            </p:cNvCxnSpPr>
            <p:nvPr/>
          </p:nvCxnSpPr>
          <p:spPr>
            <a:xfrm rot="5400000" flipH="1" flipV="1">
              <a:off x="4765255" y="2186477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4785360" y="23408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9238" name="TextBox 36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3" name="Group 3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z</a:t>
              </a: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pic>
        <p:nvPicPr>
          <p:cNvPr id="10243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2819798"/>
            <a:ext cx="153459" cy="1599406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cxnSp>
        <p:nvCxnSpPr>
          <p:cNvPr id="47" name="Straight Arrow Connector 46"/>
          <p:cNvCxnSpPr/>
          <p:nvPr/>
        </p:nvCxnSpPr>
        <p:spPr>
          <a:xfrm flipV="1">
            <a:off x="1524000" y="1333501"/>
            <a:ext cx="1354667" cy="134540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55"/>
          <p:cNvGrpSpPr>
            <a:grpSpLocks/>
          </p:cNvGrpSpPr>
          <p:nvPr/>
        </p:nvGrpSpPr>
        <p:grpSpPr bwMode="auto">
          <a:xfrm rot="2901835">
            <a:off x="1405820" y="2490170"/>
            <a:ext cx="333375" cy="298097"/>
            <a:chOff x="4686477" y="2133600"/>
            <a:chExt cx="266700" cy="268224"/>
          </a:xfrm>
        </p:grpSpPr>
        <p:sp>
          <p:nvSpPr>
            <p:cNvPr id="50" name="Isosceles Triangle 49"/>
            <p:cNvSpPr/>
            <p:nvPr/>
          </p:nvSpPr>
          <p:spPr>
            <a:xfrm rot="10800000">
              <a:off x="4686214" y="2133054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51" name="Straight Connector 50"/>
            <p:cNvCxnSpPr>
              <a:stCxn id="50" idx="0"/>
              <a:endCxn id="50" idx="4"/>
            </p:cNvCxnSpPr>
            <p:nvPr/>
          </p:nvCxnSpPr>
          <p:spPr>
            <a:xfrm rot="5400000" flipH="1">
              <a:off x="4631443" y="2186471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>
              <a:stCxn id="50" idx="0"/>
              <a:endCxn id="50" idx="2"/>
            </p:cNvCxnSpPr>
            <p:nvPr/>
          </p:nvCxnSpPr>
          <p:spPr>
            <a:xfrm rot="5400000" flipH="1" flipV="1">
              <a:off x="4765255" y="2186477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4785360" y="23408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1439333" y="2476500"/>
            <a:ext cx="254000" cy="285750"/>
            <a:chOff x="2133600" y="2895600"/>
            <a:chExt cx="381000" cy="381000"/>
          </a:xfrm>
        </p:grpSpPr>
        <p:cxnSp>
          <p:nvCxnSpPr>
            <p:cNvPr id="34" name="Straight Connector 33"/>
            <p:cNvCxnSpPr/>
            <p:nvPr/>
          </p:nvCxnSpPr>
          <p:spPr>
            <a:xfrm rot="16200000" flipH="1">
              <a:off x="2133600" y="2895600"/>
              <a:ext cx="381000" cy="381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 flipH="1" flipV="1">
              <a:off x="2133600" y="2895600"/>
              <a:ext cx="381000" cy="381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63" name="TextBox 39"/>
          <p:cNvSpPr txBox="1">
            <a:spLocks noChangeArrowheads="1"/>
          </p:cNvSpPr>
          <p:nvPr/>
        </p:nvSpPr>
        <p:spPr bwMode="auto">
          <a:xfrm>
            <a:off x="1950861" y="2413000"/>
            <a:ext cx="2826395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Invalid view with large holes</a:t>
            </a:r>
          </a:p>
        </p:txBody>
      </p:sp>
      <p:sp>
        <p:nvSpPr>
          <p:cNvPr id="10264" name="TextBox 40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pic>
        <p:nvPicPr>
          <p:cNvPr id="10265" name="Picture 43"/>
          <p:cNvPicPr>
            <a:picLocks noChangeAspect="1"/>
          </p:cNvPicPr>
          <p:nvPr/>
        </p:nvPicPr>
        <p:blipFill>
          <a:blip r:embed="rId4" cstate="print"/>
          <a:srcRect t="5116" r="9315" b="19273"/>
          <a:stretch>
            <a:fillRect/>
          </a:stretch>
        </p:blipFill>
        <p:spPr bwMode="auto">
          <a:xfrm>
            <a:off x="5443362" y="1714501"/>
            <a:ext cx="3453694" cy="3887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5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8" name="Straight Arrow Connector 37"/>
          <p:cNvCxnSpPr/>
          <p:nvPr/>
        </p:nvCxnSpPr>
        <p:spPr>
          <a:xfrm rot="5400000" flipH="1" flipV="1">
            <a:off x="1051608" y="1762677"/>
            <a:ext cx="2264173" cy="13899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67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3619501"/>
            <a:ext cx="153459" cy="799704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 rot="2286435">
            <a:off x="1409348" y="3290094"/>
            <a:ext cx="296333" cy="335360"/>
            <a:chOff x="3471176" y="2209800"/>
            <a:chExt cx="266700" cy="268224"/>
          </a:xfrm>
        </p:grpSpPr>
        <p:sp>
          <p:nvSpPr>
            <p:cNvPr id="41" name="Isosceles Triangle 40"/>
            <p:cNvSpPr/>
            <p:nvPr/>
          </p:nvSpPr>
          <p:spPr>
            <a:xfrm rot="10800000">
              <a:off x="3470074" y="2209028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Straight Connector 41"/>
            <p:cNvCxnSpPr>
              <a:stCxn id="41" idx="0"/>
              <a:endCxn id="41" idx="4"/>
            </p:cNvCxnSpPr>
            <p:nvPr/>
          </p:nvCxnSpPr>
          <p:spPr>
            <a:xfrm rot="5400000" flipH="1">
              <a:off x="3416109" y="2262826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41" idx="0"/>
              <a:endCxn id="41" idx="2"/>
            </p:cNvCxnSpPr>
            <p:nvPr/>
          </p:nvCxnSpPr>
          <p:spPr>
            <a:xfrm rot="5400000" flipH="1" flipV="1">
              <a:off x="3549497" y="2263121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1286" name="TextBox 38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pic>
        <p:nvPicPr>
          <p:cNvPr id="11287" name="Picture 45"/>
          <p:cNvPicPr>
            <a:picLocks noChangeAspect="1"/>
          </p:cNvPicPr>
          <p:nvPr/>
        </p:nvPicPr>
        <p:blipFill>
          <a:blip r:embed="rId4" cstate="print"/>
          <a:srcRect t="3552" r="1724" b="9753"/>
          <a:stretch>
            <a:fillRect/>
          </a:stretch>
        </p:blipFill>
        <p:spPr bwMode="auto">
          <a:xfrm>
            <a:off x="5457473" y="1722438"/>
            <a:ext cx="3439583" cy="386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Straight Arrow Connector 50"/>
          <p:cNvCxnSpPr/>
          <p:nvPr/>
        </p:nvCxnSpPr>
        <p:spPr>
          <a:xfrm rot="5400000" flipH="1" flipV="1">
            <a:off x="1051608" y="1762677"/>
            <a:ext cx="2264173" cy="13899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1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3619501"/>
            <a:ext cx="153459" cy="799704"/>
          </a:xfrm>
          <a:prstGeom prst="upArrow">
            <a:avLst>
              <a:gd name="adj1" fmla="val 50000"/>
              <a:gd name="adj2" fmla="val 49624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 rot="2286435">
            <a:off x="1409348" y="3290094"/>
            <a:ext cx="296333" cy="335360"/>
            <a:chOff x="3471176" y="2209800"/>
            <a:chExt cx="266700" cy="268224"/>
          </a:xfrm>
        </p:grpSpPr>
        <p:sp>
          <p:nvSpPr>
            <p:cNvPr id="41" name="Isosceles Triangle 40"/>
            <p:cNvSpPr/>
            <p:nvPr/>
          </p:nvSpPr>
          <p:spPr>
            <a:xfrm rot="10800000">
              <a:off x="3470074" y="2209028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Straight Connector 41"/>
            <p:cNvCxnSpPr>
              <a:stCxn id="41" idx="0"/>
              <a:endCxn id="41" idx="4"/>
            </p:cNvCxnSpPr>
            <p:nvPr/>
          </p:nvCxnSpPr>
          <p:spPr>
            <a:xfrm rot="5400000" flipH="1">
              <a:off x="3416109" y="2262826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>
              <a:stCxn id="41" idx="0"/>
              <a:endCxn id="41" idx="2"/>
            </p:cNvCxnSpPr>
            <p:nvPr/>
          </p:nvCxnSpPr>
          <p:spPr>
            <a:xfrm rot="5400000" flipH="1" flipV="1">
              <a:off x="3549497" y="2263121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1439333" y="3333750"/>
            <a:ext cx="254000" cy="285750"/>
            <a:chOff x="2133600" y="2895600"/>
            <a:chExt cx="381000" cy="381000"/>
          </a:xfrm>
        </p:grpSpPr>
        <p:cxnSp>
          <p:nvCxnSpPr>
            <p:cNvPr id="34" name="Straight Connector 33"/>
            <p:cNvCxnSpPr/>
            <p:nvPr/>
          </p:nvCxnSpPr>
          <p:spPr>
            <a:xfrm rot="16200000" flipH="1">
              <a:off x="2133600" y="2895600"/>
              <a:ext cx="381000" cy="381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5400000" flipH="1" flipV="1">
              <a:off x="2133600" y="2895600"/>
              <a:ext cx="381000" cy="3810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2311" name="TextBox 46"/>
          <p:cNvSpPr txBox="1">
            <a:spLocks noChangeArrowheads="1"/>
          </p:cNvSpPr>
          <p:nvPr/>
        </p:nvSpPr>
        <p:spPr bwMode="auto">
          <a:xfrm>
            <a:off x="1897945" y="3280172"/>
            <a:ext cx="2826395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Invalid view with large holes</a:t>
            </a:r>
          </a:p>
        </p:txBody>
      </p:sp>
      <p:sp>
        <p:nvSpPr>
          <p:cNvPr id="12312" name="TextBox 44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pic>
        <p:nvPicPr>
          <p:cNvPr id="12313" name="Picture 45"/>
          <p:cNvPicPr>
            <a:picLocks noChangeAspect="1"/>
          </p:cNvPicPr>
          <p:nvPr/>
        </p:nvPicPr>
        <p:blipFill>
          <a:blip r:embed="rId4" cstate="print"/>
          <a:srcRect t="3552" r="1724" b="9753"/>
          <a:stretch>
            <a:fillRect/>
          </a:stretch>
        </p:blipFill>
        <p:spPr bwMode="auto">
          <a:xfrm>
            <a:off x="5457473" y="1722438"/>
            <a:ext cx="3439583" cy="3863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Group 35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gradFill rotWithShape="1">
            <a:gsLst>
              <a:gs pos="0">
                <a:srgbClr val="2C5D98"/>
              </a:gs>
              <a:gs pos="80000">
                <a:srgbClr val="3C7BC7"/>
              </a:gs>
              <a:gs pos="100000">
                <a:srgbClr val="3A7CCB"/>
              </a:gs>
            </a:gsLst>
            <a:lin ang="162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pic>
        <p:nvPicPr>
          <p:cNvPr id="13315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3317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1753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2" name="Up Arrow 31"/>
          <p:cNvSpPr>
            <a:spLocks noChangeArrowheads="1"/>
          </p:cNvSpPr>
          <p:nvPr/>
        </p:nvSpPr>
        <p:spPr bwMode="auto">
          <a:xfrm>
            <a:off x="1407584" y="4000501"/>
            <a:ext cx="153459" cy="418704"/>
          </a:xfrm>
          <a:prstGeom prst="upArrow">
            <a:avLst>
              <a:gd name="adj1" fmla="val 50000"/>
              <a:gd name="adj2" fmla="val 49606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 rot="1886175">
            <a:off x="1398765" y="3661173"/>
            <a:ext cx="296333" cy="335359"/>
            <a:chOff x="3471176" y="2209800"/>
            <a:chExt cx="266700" cy="268224"/>
          </a:xfrm>
        </p:grpSpPr>
        <p:sp>
          <p:nvSpPr>
            <p:cNvPr id="36" name="Isosceles Triangle 35"/>
            <p:cNvSpPr/>
            <p:nvPr/>
          </p:nvSpPr>
          <p:spPr>
            <a:xfrm rot="10800000">
              <a:off x="3470384" y="2209823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37" name="Straight Connector 36"/>
            <p:cNvCxnSpPr>
              <a:stCxn id="36" idx="0"/>
              <a:endCxn id="36" idx="4"/>
            </p:cNvCxnSpPr>
            <p:nvPr/>
          </p:nvCxnSpPr>
          <p:spPr>
            <a:xfrm rot="5400000" flipH="1">
              <a:off x="3416136" y="2263777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>
              <a:stCxn id="36" idx="0"/>
              <a:endCxn id="36" idx="2"/>
            </p:cNvCxnSpPr>
            <p:nvPr/>
          </p:nvCxnSpPr>
          <p:spPr>
            <a:xfrm rot="5400000" flipH="1" flipV="1">
              <a:off x="3550089" y="2263762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13333" name="TextBox 41"/>
          <p:cNvSpPr txBox="1">
            <a:spLocks noChangeArrowheads="1"/>
          </p:cNvSpPr>
          <p:nvPr/>
        </p:nvSpPr>
        <p:spPr bwMode="auto">
          <a:xfrm>
            <a:off x="1896181" y="3641329"/>
            <a:ext cx="3186594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Valid viewpoint with small holes</a:t>
            </a:r>
          </a:p>
        </p:txBody>
      </p:sp>
      <p:cxnSp>
        <p:nvCxnSpPr>
          <p:cNvPr id="45" name="Straight Arrow Connector 44"/>
          <p:cNvCxnSpPr/>
          <p:nvPr/>
        </p:nvCxnSpPr>
        <p:spPr>
          <a:xfrm rot="5400000" flipH="1" flipV="1">
            <a:off x="1042459" y="1898826"/>
            <a:ext cx="2397125" cy="131409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35" name="TextBox 45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pic>
        <p:nvPicPr>
          <p:cNvPr id="13336" name="Picture 46"/>
          <p:cNvPicPr>
            <a:picLocks/>
          </p:cNvPicPr>
          <p:nvPr/>
        </p:nvPicPr>
        <p:blipFill>
          <a:blip r:embed="rId4" cstate="print"/>
          <a:srcRect l="1289" t="7748" r="861" b="7593"/>
          <a:stretch>
            <a:fillRect/>
          </a:stretch>
        </p:blipFill>
        <p:spPr bwMode="auto">
          <a:xfrm>
            <a:off x="5462765" y="1722438"/>
            <a:ext cx="3434291" cy="3871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3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4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056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4358" name="TextBox 35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 rot="1886175">
            <a:off x="1709209" y="3474642"/>
            <a:ext cx="296333" cy="335359"/>
            <a:chOff x="3471176" y="2209800"/>
            <a:chExt cx="266700" cy="268224"/>
          </a:xfrm>
        </p:grpSpPr>
        <p:sp>
          <p:nvSpPr>
            <p:cNvPr id="45" name="Isosceles Triangle 44"/>
            <p:cNvSpPr/>
            <p:nvPr/>
          </p:nvSpPr>
          <p:spPr>
            <a:xfrm rot="10800000">
              <a:off x="3470384" y="2209823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6" name="Straight Connector 45"/>
            <p:cNvCxnSpPr>
              <a:stCxn id="45" idx="0"/>
              <a:endCxn id="45" idx="4"/>
            </p:cNvCxnSpPr>
            <p:nvPr/>
          </p:nvCxnSpPr>
          <p:spPr>
            <a:xfrm rot="5400000" flipH="1">
              <a:off x="3416136" y="2263777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45" idx="0"/>
              <a:endCxn id="45" idx="2"/>
            </p:cNvCxnSpPr>
            <p:nvPr/>
          </p:nvCxnSpPr>
          <p:spPr>
            <a:xfrm rot="5400000" flipH="1" flipV="1">
              <a:off x="3550089" y="2263762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4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6" name="Straight Arrow Connector 35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Pan &amp; Scan</a:t>
            </a:r>
            <a:endParaRPr lang="en-US" dirty="0"/>
          </a:p>
        </p:txBody>
      </p:sp>
      <p:pic>
        <p:nvPicPr>
          <p:cNvPr id="6" name="push_in_blackandwhite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5364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361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5383" name="TextBox 36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37"/>
          <p:cNvGrpSpPr>
            <a:grpSpLocks/>
          </p:cNvGrpSpPr>
          <p:nvPr/>
        </p:nvGrpSpPr>
        <p:grpSpPr bwMode="auto">
          <a:xfrm rot="1360248">
            <a:off x="1994959" y="3176986"/>
            <a:ext cx="296333" cy="335359"/>
            <a:chOff x="3471176" y="2209800"/>
            <a:chExt cx="266700" cy="268224"/>
          </a:xfrm>
        </p:grpSpPr>
        <p:sp>
          <p:nvSpPr>
            <p:cNvPr id="39" name="Isosceles Triangle 38"/>
            <p:cNvSpPr/>
            <p:nvPr/>
          </p:nvSpPr>
          <p:spPr>
            <a:xfrm rot="10800000">
              <a:off x="3470369" y="2209007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0" name="Straight Connector 39"/>
            <p:cNvCxnSpPr>
              <a:stCxn id="39" idx="0"/>
              <a:endCxn id="39" idx="4"/>
            </p:cNvCxnSpPr>
            <p:nvPr/>
          </p:nvCxnSpPr>
          <p:spPr>
            <a:xfrm rot="5400000" flipH="1">
              <a:off x="3416179" y="2263380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>
              <a:stCxn id="39" idx="0"/>
              <a:endCxn id="39" idx="2"/>
            </p:cNvCxnSpPr>
            <p:nvPr/>
          </p:nvCxnSpPr>
          <p:spPr>
            <a:xfrm rot="5400000" flipH="1" flipV="1">
              <a:off x="3550017" y="2262528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3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5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667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6408" name="TextBox 37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 rot="1398380">
            <a:off x="2303639" y="2897188"/>
            <a:ext cx="296333" cy="337344"/>
            <a:chOff x="3471176" y="2209800"/>
            <a:chExt cx="266700" cy="270911"/>
          </a:xfrm>
        </p:grpSpPr>
        <p:sp>
          <p:nvSpPr>
            <p:cNvPr id="40" name="Isosceles Triangle 39"/>
            <p:cNvSpPr/>
            <p:nvPr/>
          </p:nvSpPr>
          <p:spPr>
            <a:xfrm rot="10800000">
              <a:off x="3469584" y="2209144"/>
              <a:ext cx="266700" cy="24063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2" name="Straight Connector 41"/>
            <p:cNvCxnSpPr>
              <a:stCxn id="40" idx="0"/>
              <a:endCxn id="40" idx="4"/>
            </p:cNvCxnSpPr>
            <p:nvPr/>
          </p:nvCxnSpPr>
          <p:spPr>
            <a:xfrm rot="5400000" flipH="1">
              <a:off x="3415706" y="2263959"/>
              <a:ext cx="24063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>
              <a:stCxn id="40" idx="0"/>
              <a:endCxn id="40" idx="2"/>
            </p:cNvCxnSpPr>
            <p:nvPr/>
          </p:nvCxnSpPr>
          <p:spPr>
            <a:xfrm rot="5400000" flipH="1" flipV="1">
              <a:off x="3550155" y="2263076"/>
              <a:ext cx="24063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3559924" y="2419751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4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6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8" name="Straight Arrow Connector 37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7412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2972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7433" name="TextBox 38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39"/>
          <p:cNvGrpSpPr>
            <a:grpSpLocks/>
          </p:cNvGrpSpPr>
          <p:nvPr/>
        </p:nvGrpSpPr>
        <p:grpSpPr bwMode="auto">
          <a:xfrm rot="793756">
            <a:off x="2584098" y="2413000"/>
            <a:ext cx="296333" cy="335360"/>
            <a:chOff x="3471176" y="2209800"/>
            <a:chExt cx="266700" cy="268224"/>
          </a:xfrm>
        </p:grpSpPr>
        <p:sp>
          <p:nvSpPr>
            <p:cNvPr id="42" name="Isosceles Triangle 41"/>
            <p:cNvSpPr/>
            <p:nvPr/>
          </p:nvSpPr>
          <p:spPr>
            <a:xfrm rot="10800000">
              <a:off x="3471179" y="2209432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4" name="Straight Connector 43"/>
            <p:cNvCxnSpPr>
              <a:stCxn id="42" idx="0"/>
              <a:endCxn id="42" idx="4"/>
            </p:cNvCxnSpPr>
            <p:nvPr/>
          </p:nvCxnSpPr>
          <p:spPr>
            <a:xfrm rot="5400000" flipH="1">
              <a:off x="3416914" y="2262820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42" idx="0"/>
              <a:endCxn id="42" idx="2"/>
            </p:cNvCxnSpPr>
            <p:nvPr/>
          </p:nvCxnSpPr>
          <p:spPr>
            <a:xfrm rot="5400000" flipH="1" flipV="1">
              <a:off x="3548992" y="2262755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7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277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8458" name="TextBox 39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 rot="-207736">
            <a:off x="2855737" y="2514204"/>
            <a:ext cx="296333" cy="335359"/>
            <a:chOff x="3471176" y="2209800"/>
            <a:chExt cx="266700" cy="268224"/>
          </a:xfrm>
        </p:grpSpPr>
        <p:sp>
          <p:nvSpPr>
            <p:cNvPr id="44" name="Isosceles Triangle 43"/>
            <p:cNvSpPr/>
            <p:nvPr/>
          </p:nvSpPr>
          <p:spPr>
            <a:xfrm rot="10800000">
              <a:off x="3470406" y="2209729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5" name="Straight Connector 44"/>
            <p:cNvCxnSpPr>
              <a:stCxn id="44" idx="0"/>
              <a:endCxn id="44" idx="4"/>
            </p:cNvCxnSpPr>
            <p:nvPr/>
          </p:nvCxnSpPr>
          <p:spPr>
            <a:xfrm rot="5400000" flipH="1">
              <a:off x="3416389" y="2262818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>
              <a:stCxn id="44" idx="0"/>
              <a:endCxn id="44" idx="2"/>
            </p:cNvCxnSpPr>
            <p:nvPr/>
          </p:nvCxnSpPr>
          <p:spPr>
            <a:xfrm rot="5400000" flipH="1" flipV="1">
              <a:off x="3549975" y="2262948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6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19460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580695" y="4419204"/>
            <a:ext cx="77611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9483" name="TextBox 41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3"/>
          <p:cNvGrpSpPr>
            <a:grpSpLocks/>
          </p:cNvGrpSpPr>
          <p:nvPr/>
        </p:nvGrpSpPr>
        <p:grpSpPr bwMode="auto">
          <a:xfrm rot="-527543">
            <a:off x="3150306" y="2744392"/>
            <a:ext cx="296333" cy="335359"/>
            <a:chOff x="3471176" y="2209800"/>
            <a:chExt cx="266700" cy="268224"/>
          </a:xfrm>
        </p:grpSpPr>
        <p:sp>
          <p:nvSpPr>
            <p:cNvPr id="45" name="Isosceles Triangle 44"/>
            <p:cNvSpPr/>
            <p:nvPr/>
          </p:nvSpPr>
          <p:spPr>
            <a:xfrm rot="10800000">
              <a:off x="3470101" y="2209473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6" name="Straight Connector 45"/>
            <p:cNvCxnSpPr>
              <a:stCxn id="45" idx="0"/>
              <a:endCxn id="45" idx="4"/>
            </p:cNvCxnSpPr>
            <p:nvPr/>
          </p:nvCxnSpPr>
          <p:spPr>
            <a:xfrm rot="5400000" flipH="1">
              <a:off x="3417051" y="2262884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>
              <a:stCxn id="45" idx="0"/>
              <a:endCxn id="45" idx="2"/>
            </p:cNvCxnSpPr>
            <p:nvPr/>
          </p:nvCxnSpPr>
          <p:spPr>
            <a:xfrm rot="5400000" flipH="1" flipV="1">
              <a:off x="3550419" y="2262629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7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9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2" name="Straight Arrow Connector 41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0484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3885848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0508" name="TextBox 43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4"/>
          <p:cNvGrpSpPr>
            <a:grpSpLocks/>
          </p:cNvGrpSpPr>
          <p:nvPr/>
        </p:nvGrpSpPr>
        <p:grpSpPr bwMode="auto">
          <a:xfrm rot="-975341">
            <a:off x="3429000" y="2998392"/>
            <a:ext cx="296333" cy="335359"/>
            <a:chOff x="3471176" y="2209800"/>
            <a:chExt cx="266700" cy="268224"/>
          </a:xfrm>
        </p:grpSpPr>
        <p:sp>
          <p:nvSpPr>
            <p:cNvPr id="46" name="Isosceles Triangle 45"/>
            <p:cNvSpPr/>
            <p:nvPr/>
          </p:nvSpPr>
          <p:spPr>
            <a:xfrm rot="10800000">
              <a:off x="3470382" y="2209007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7" name="Straight Connector 46"/>
            <p:cNvCxnSpPr>
              <a:stCxn id="46" idx="0"/>
              <a:endCxn id="46" idx="4"/>
            </p:cNvCxnSpPr>
            <p:nvPr/>
          </p:nvCxnSpPr>
          <p:spPr>
            <a:xfrm rot="5400000" flipH="1">
              <a:off x="3416816" y="2263466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>
              <a:stCxn id="46" idx="0"/>
              <a:endCxn id="46" idx="2"/>
            </p:cNvCxnSpPr>
            <p:nvPr/>
          </p:nvCxnSpPr>
          <p:spPr>
            <a:xfrm rot="5400000" flipH="1" flipV="1">
              <a:off x="3549404" y="2262440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40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4" name="Straight Arrow Connector 43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1508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191000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1533" name="TextBox 44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 rot="-1437192">
            <a:off x="3716515" y="3210719"/>
            <a:ext cx="296333" cy="335360"/>
            <a:chOff x="3471176" y="2209800"/>
            <a:chExt cx="266700" cy="268224"/>
          </a:xfrm>
        </p:grpSpPr>
        <p:sp>
          <p:nvSpPr>
            <p:cNvPr id="47" name="Isosceles Triangle 46"/>
            <p:cNvSpPr/>
            <p:nvPr/>
          </p:nvSpPr>
          <p:spPr>
            <a:xfrm rot="10800000">
              <a:off x="3470851" y="2208384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8" name="Straight Connector 47"/>
            <p:cNvCxnSpPr>
              <a:stCxn id="47" idx="0"/>
              <a:endCxn id="47" idx="4"/>
            </p:cNvCxnSpPr>
            <p:nvPr/>
          </p:nvCxnSpPr>
          <p:spPr>
            <a:xfrm rot="5400000" flipH="1">
              <a:off x="3416042" y="2261858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>
              <a:stCxn id="47" idx="0"/>
              <a:endCxn id="47" idx="2"/>
            </p:cNvCxnSpPr>
            <p:nvPr/>
          </p:nvCxnSpPr>
          <p:spPr>
            <a:xfrm rot="5400000" flipH="1" flipV="1">
              <a:off x="3549666" y="2262159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39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5" name="Straight Arrow Connector 44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496153" y="4419204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558" name="TextBox 45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 rot="-1417981">
            <a:off x="4009320" y="3677048"/>
            <a:ext cx="296333" cy="335359"/>
            <a:chOff x="3471176" y="2209800"/>
            <a:chExt cx="266700" cy="268224"/>
          </a:xfrm>
        </p:grpSpPr>
        <p:sp>
          <p:nvSpPr>
            <p:cNvPr id="48" name="Isosceles Triangle 47"/>
            <p:cNvSpPr/>
            <p:nvPr/>
          </p:nvSpPr>
          <p:spPr>
            <a:xfrm rot="10800000">
              <a:off x="3470768" y="2208386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9" name="Straight Connector 48"/>
            <p:cNvCxnSpPr>
              <a:stCxn id="48" idx="0"/>
              <a:endCxn id="48" idx="4"/>
            </p:cNvCxnSpPr>
            <p:nvPr/>
          </p:nvCxnSpPr>
          <p:spPr>
            <a:xfrm rot="5400000" flipH="1">
              <a:off x="3415957" y="2262237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>
              <a:stCxn id="48" idx="0"/>
              <a:endCxn id="48" idx="2"/>
            </p:cNvCxnSpPr>
            <p:nvPr/>
          </p:nvCxnSpPr>
          <p:spPr>
            <a:xfrm rot="5400000" flipH="1" flipV="1">
              <a:off x="3549581" y="2261792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41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44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6" name="Straight Arrow Connector 45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3556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4801306" y="4419204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583" name="TextBox 46"/>
          <p:cNvSpPr txBox="1">
            <a:spLocks noChangeArrowheads="1"/>
          </p:cNvSpPr>
          <p:nvPr/>
        </p:nvSpPr>
        <p:spPr bwMode="auto">
          <a:xfrm>
            <a:off x="1516945" y="5314157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first endpoint candidates</a:t>
            </a:r>
          </a:p>
        </p:txBody>
      </p:sp>
      <p:grpSp>
        <p:nvGrpSpPr>
          <p:cNvPr id="2" name="Group 47"/>
          <p:cNvGrpSpPr>
            <a:grpSpLocks/>
          </p:cNvGrpSpPr>
          <p:nvPr/>
        </p:nvGrpSpPr>
        <p:grpSpPr bwMode="auto">
          <a:xfrm rot="-1940332">
            <a:off x="4319765" y="3873500"/>
            <a:ext cx="296333" cy="335360"/>
            <a:chOff x="3471176" y="2209800"/>
            <a:chExt cx="266700" cy="268224"/>
          </a:xfrm>
        </p:grpSpPr>
        <p:sp>
          <p:nvSpPr>
            <p:cNvPr id="49" name="Isosceles Triangle 48"/>
            <p:cNvSpPr/>
            <p:nvPr/>
          </p:nvSpPr>
          <p:spPr>
            <a:xfrm rot="10800000">
              <a:off x="3470838" y="2208989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50" name="Straight Connector 49"/>
            <p:cNvCxnSpPr>
              <a:stCxn id="49" idx="0"/>
              <a:endCxn id="49" idx="4"/>
            </p:cNvCxnSpPr>
            <p:nvPr/>
          </p:nvCxnSpPr>
          <p:spPr>
            <a:xfrm rot="5400000" flipH="1">
              <a:off x="3416599" y="2261872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>
              <a:stCxn id="49" idx="0"/>
              <a:endCxn id="49" idx="2"/>
            </p:cNvCxnSpPr>
            <p:nvPr/>
          </p:nvCxnSpPr>
          <p:spPr>
            <a:xfrm rot="5400000" flipH="1" flipV="1">
              <a:off x="3550044" y="2261807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43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45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7" name="Straight Arrow Connector 46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4580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2" name="Straight Connector 41"/>
          <p:cNvCxnSpPr>
            <a:endCxn id="30" idx="4"/>
          </p:cNvCxnSpPr>
          <p:nvPr/>
        </p:nvCxnSpPr>
        <p:spPr>
          <a:xfrm rot="16200000" flipV="1">
            <a:off x="4743208" y="4324064"/>
            <a:ext cx="188516" cy="1764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2" name="Group 49"/>
          <p:cNvGrpSpPr>
            <a:grpSpLocks/>
          </p:cNvGrpSpPr>
          <p:nvPr/>
        </p:nvGrpSpPr>
        <p:grpSpPr bwMode="auto">
          <a:xfrm rot="-2134152">
            <a:off x="4628445" y="3915173"/>
            <a:ext cx="296333" cy="335359"/>
            <a:chOff x="3471176" y="2209800"/>
            <a:chExt cx="266700" cy="268224"/>
          </a:xfrm>
        </p:grpSpPr>
        <p:sp>
          <p:nvSpPr>
            <p:cNvPr id="51" name="Isosceles Triangle 50"/>
            <p:cNvSpPr/>
            <p:nvPr/>
          </p:nvSpPr>
          <p:spPr>
            <a:xfrm rot="10800000">
              <a:off x="3470354" y="2208068"/>
              <a:ext cx="2667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52" name="Straight Connector 51"/>
            <p:cNvCxnSpPr>
              <a:stCxn id="51" idx="0"/>
              <a:endCxn id="51" idx="4"/>
            </p:cNvCxnSpPr>
            <p:nvPr/>
          </p:nvCxnSpPr>
          <p:spPr>
            <a:xfrm rot="5400000" flipH="1">
              <a:off x="3416092" y="2262901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>
              <a:stCxn id="51" idx="0"/>
              <a:endCxn id="51" idx="2"/>
            </p:cNvCxnSpPr>
            <p:nvPr/>
          </p:nvCxnSpPr>
          <p:spPr>
            <a:xfrm rot="5400000" flipH="1" flipV="1">
              <a:off x="3549149" y="2262420"/>
              <a:ext cx="241243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3" name="Group 44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46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8" name="Straight Arrow Connector 47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0" name="Picture 4" descr="ae_3dpan_2.jpg"/>
          <p:cNvPicPr>
            <a:picLocks noChangeAspect="1" noChangeArrowheads="1"/>
          </p:cNvPicPr>
          <p:nvPr/>
        </p:nvPicPr>
        <p:blipFill>
          <a:blip r:embed="rId3" cstate="print"/>
          <a:srcRect l="47346"/>
          <a:stretch>
            <a:fillRect/>
          </a:stretch>
        </p:blipFill>
        <p:spPr bwMode="auto">
          <a:xfrm>
            <a:off x="228600" y="228600"/>
            <a:ext cx="4264384" cy="2743200"/>
          </a:xfrm>
          <a:prstGeom prst="rect">
            <a:avLst/>
          </a:prstGeom>
          <a:noFill/>
        </p:spPr>
      </p:pic>
      <p:pic>
        <p:nvPicPr>
          <p:cNvPr id="6" name="Picture 4" descr="ae_3dpan_2.jpg"/>
          <p:cNvPicPr>
            <a:picLocks noChangeAspect="1" noChangeArrowheads="1"/>
          </p:cNvPicPr>
          <p:nvPr/>
        </p:nvPicPr>
        <p:blipFill>
          <a:blip r:embed="rId3" cstate="print"/>
          <a:srcRect r="51747"/>
          <a:stretch>
            <a:fillRect/>
          </a:stretch>
        </p:blipFill>
        <p:spPr bwMode="auto">
          <a:xfrm>
            <a:off x="304800" y="228600"/>
            <a:ext cx="3907965" cy="2743200"/>
          </a:xfrm>
          <a:prstGeom prst="rect">
            <a:avLst/>
          </a:prstGeom>
          <a:noFill/>
        </p:spPr>
      </p:pic>
      <p:pic>
        <p:nvPicPr>
          <p:cNvPr id="152578" name="Picture 2" descr="ae_3dpan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228600"/>
            <a:ext cx="4241800" cy="2743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95400" y="6488668"/>
            <a:ext cx="676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http://blogs.adobe.com/bobddv/2006/09/son_of_ben_kurns.html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0621" y="3048000"/>
            <a:ext cx="422969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0 L 0.46962 0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58382E-6 L 0.00017 0.410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2" name="Straight Connector 41"/>
          <p:cNvCxnSpPr>
            <a:endCxn id="30" idx="4"/>
          </p:cNvCxnSpPr>
          <p:nvPr/>
        </p:nvCxnSpPr>
        <p:spPr>
          <a:xfrm rot="16200000" flipV="1">
            <a:off x="4743208" y="4324064"/>
            <a:ext cx="188516" cy="1764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/>
          <p:cNvSpPr>
            <a:spLocks noChangeArrowheads="1"/>
          </p:cNvSpPr>
          <p:nvPr/>
        </p:nvSpPr>
        <p:spPr bwMode="auto">
          <a:xfrm>
            <a:off x="1448153" y="452437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1753306" y="4524376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5" name="Oval 44"/>
          <p:cNvSpPr>
            <a:spLocks noChangeArrowheads="1"/>
          </p:cNvSpPr>
          <p:nvPr/>
        </p:nvSpPr>
        <p:spPr bwMode="auto">
          <a:xfrm>
            <a:off x="2056695" y="4524376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2361848" y="452437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2667000" y="4524376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8" name="Oval 47"/>
          <p:cNvSpPr>
            <a:spLocks noChangeArrowheads="1"/>
          </p:cNvSpPr>
          <p:nvPr/>
        </p:nvSpPr>
        <p:spPr bwMode="auto">
          <a:xfrm>
            <a:off x="2972153" y="452437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9" name="Oval 48"/>
          <p:cNvSpPr>
            <a:spLocks noChangeArrowheads="1"/>
          </p:cNvSpPr>
          <p:nvPr/>
        </p:nvSpPr>
        <p:spPr bwMode="auto">
          <a:xfrm>
            <a:off x="3277306" y="4524376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3580695" y="4524376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1" name="Oval 50"/>
          <p:cNvSpPr>
            <a:spLocks noChangeArrowheads="1"/>
          </p:cNvSpPr>
          <p:nvPr/>
        </p:nvSpPr>
        <p:spPr bwMode="auto">
          <a:xfrm>
            <a:off x="3885848" y="452437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4191000" y="4524376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3" name="Oval 52"/>
          <p:cNvSpPr>
            <a:spLocks noChangeArrowheads="1"/>
          </p:cNvSpPr>
          <p:nvPr/>
        </p:nvSpPr>
        <p:spPr bwMode="auto">
          <a:xfrm>
            <a:off x="4496153" y="452437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4801306" y="4524376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644" name="TextBox 62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second endpoint candidates</a:t>
            </a:r>
          </a:p>
        </p:txBody>
      </p:sp>
      <p:grpSp>
        <p:nvGrpSpPr>
          <p:cNvPr id="2" name="Group 54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57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58" name="Straight Arrow Connector 57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2" name="Straight Connector 41"/>
          <p:cNvCxnSpPr>
            <a:endCxn id="30" idx="4"/>
          </p:cNvCxnSpPr>
          <p:nvPr/>
        </p:nvCxnSpPr>
        <p:spPr>
          <a:xfrm rot="16200000" flipV="1">
            <a:off x="4743208" y="4324064"/>
            <a:ext cx="188516" cy="1764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>
            <a:spLocks noChangeArrowheads="1"/>
          </p:cNvSpPr>
          <p:nvPr/>
        </p:nvSpPr>
        <p:spPr bwMode="auto">
          <a:xfrm>
            <a:off x="1753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/>
        </p:nvSpPr>
        <p:spPr bwMode="auto">
          <a:xfrm>
            <a:off x="2056695" y="4522392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/>
        </p:nvSpPr>
        <p:spPr bwMode="auto">
          <a:xfrm>
            <a:off x="2361848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/>
        </p:nvSpPr>
        <p:spPr bwMode="auto">
          <a:xfrm>
            <a:off x="2667000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6" name="Oval 95"/>
          <p:cNvSpPr>
            <a:spLocks noChangeArrowheads="1"/>
          </p:cNvSpPr>
          <p:nvPr/>
        </p:nvSpPr>
        <p:spPr bwMode="auto">
          <a:xfrm>
            <a:off x="2972153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7" name="Oval 96"/>
          <p:cNvSpPr>
            <a:spLocks noChangeArrowheads="1"/>
          </p:cNvSpPr>
          <p:nvPr/>
        </p:nvSpPr>
        <p:spPr bwMode="auto">
          <a:xfrm>
            <a:off x="3277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8" name="Oval 97"/>
          <p:cNvSpPr>
            <a:spLocks noChangeArrowheads="1"/>
          </p:cNvSpPr>
          <p:nvPr/>
        </p:nvSpPr>
        <p:spPr bwMode="auto">
          <a:xfrm>
            <a:off x="3580695" y="4522392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9" name="Oval 98"/>
          <p:cNvSpPr>
            <a:spLocks noChangeArrowheads="1"/>
          </p:cNvSpPr>
          <p:nvPr/>
        </p:nvSpPr>
        <p:spPr bwMode="auto">
          <a:xfrm>
            <a:off x="3885848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0" name="Oval 99"/>
          <p:cNvSpPr>
            <a:spLocks noChangeArrowheads="1"/>
          </p:cNvSpPr>
          <p:nvPr/>
        </p:nvSpPr>
        <p:spPr bwMode="auto">
          <a:xfrm>
            <a:off x="4191000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1" name="Oval 100"/>
          <p:cNvSpPr>
            <a:spLocks noChangeArrowheads="1"/>
          </p:cNvSpPr>
          <p:nvPr/>
        </p:nvSpPr>
        <p:spPr bwMode="auto">
          <a:xfrm>
            <a:off x="4496153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2" name="Oval 101"/>
          <p:cNvSpPr>
            <a:spLocks noChangeArrowheads="1"/>
          </p:cNvSpPr>
          <p:nvPr/>
        </p:nvSpPr>
        <p:spPr bwMode="auto">
          <a:xfrm>
            <a:off x="4801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2" name="Group 113"/>
          <p:cNvGrpSpPr>
            <a:grpSpLocks/>
          </p:cNvGrpSpPr>
          <p:nvPr/>
        </p:nvGrpSpPr>
        <p:grpSpPr bwMode="auto">
          <a:xfrm rot="1462396">
            <a:off x="1340556" y="4875611"/>
            <a:ext cx="381000" cy="335359"/>
            <a:chOff x="1165860" y="3328416"/>
            <a:chExt cx="342900" cy="268224"/>
          </a:xfrm>
        </p:grpSpPr>
        <p:sp>
          <p:nvSpPr>
            <p:cNvPr id="115" name="Isosceles Triangle 114"/>
            <p:cNvSpPr/>
            <p:nvPr/>
          </p:nvSpPr>
          <p:spPr>
            <a:xfrm rot="10800000">
              <a:off x="1164630" y="3327653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116" name="Straight Connector 115"/>
            <p:cNvCxnSpPr>
              <a:stCxn id="115" idx="0"/>
              <a:endCxn id="115" idx="4"/>
            </p:cNvCxnSpPr>
            <p:nvPr/>
          </p:nvCxnSpPr>
          <p:spPr>
            <a:xfrm rot="5400000" flipH="1">
              <a:off x="1130190" y="3362839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/>
            <p:cNvCxnSpPr>
              <a:stCxn id="115" idx="0"/>
              <a:endCxn id="115" idx="2"/>
            </p:cNvCxnSpPr>
            <p:nvPr/>
          </p:nvCxnSpPr>
          <p:spPr>
            <a:xfrm rot="5400000" flipH="1" flipV="1">
              <a:off x="1301380" y="3363706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Oval 117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119" name="Up Arrow 118"/>
          <p:cNvSpPr>
            <a:spLocks noChangeArrowheads="1"/>
          </p:cNvSpPr>
          <p:nvPr/>
        </p:nvSpPr>
        <p:spPr bwMode="auto">
          <a:xfrm flipV="1">
            <a:off x="1407584" y="4572001"/>
            <a:ext cx="153459" cy="228204"/>
          </a:xfrm>
          <a:prstGeom prst="upArrow">
            <a:avLst>
              <a:gd name="adj1" fmla="val 50000"/>
              <a:gd name="adj2" fmla="val 49569"/>
            </a:avLst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000000"/>
              </a:solidFill>
              <a:latin typeface="Calibri" pitchFamily="-65" charset="0"/>
            </a:endParaRPr>
          </a:p>
        </p:txBody>
      </p:sp>
      <p:sp>
        <p:nvSpPr>
          <p:cNvPr id="26669" name="TextBox 54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second endpoint candidates</a:t>
            </a:r>
          </a:p>
        </p:txBody>
      </p:sp>
      <p:grpSp>
        <p:nvGrpSpPr>
          <p:cNvPr id="3" name="Group 52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54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55" name="Straight Arrow Connector 54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backroi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7652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2" name="Straight Connector 41"/>
          <p:cNvCxnSpPr>
            <a:endCxn id="30" idx="4"/>
          </p:cNvCxnSpPr>
          <p:nvPr/>
        </p:nvCxnSpPr>
        <p:spPr>
          <a:xfrm rot="16200000" flipV="1">
            <a:off x="4743208" y="4324064"/>
            <a:ext cx="188516" cy="1764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Oval 91"/>
          <p:cNvSpPr>
            <a:spLocks noChangeArrowheads="1"/>
          </p:cNvSpPr>
          <p:nvPr/>
        </p:nvSpPr>
        <p:spPr bwMode="auto">
          <a:xfrm>
            <a:off x="1753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3" name="Oval 92"/>
          <p:cNvSpPr>
            <a:spLocks noChangeArrowheads="1"/>
          </p:cNvSpPr>
          <p:nvPr/>
        </p:nvSpPr>
        <p:spPr bwMode="auto">
          <a:xfrm>
            <a:off x="2056695" y="4522392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4" name="Oval 93"/>
          <p:cNvSpPr>
            <a:spLocks noChangeArrowheads="1"/>
          </p:cNvSpPr>
          <p:nvPr/>
        </p:nvSpPr>
        <p:spPr bwMode="auto">
          <a:xfrm>
            <a:off x="2361848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5" name="Oval 94"/>
          <p:cNvSpPr>
            <a:spLocks noChangeArrowheads="1"/>
          </p:cNvSpPr>
          <p:nvPr/>
        </p:nvSpPr>
        <p:spPr bwMode="auto">
          <a:xfrm>
            <a:off x="2667000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6" name="Oval 95"/>
          <p:cNvSpPr>
            <a:spLocks noChangeArrowheads="1"/>
          </p:cNvSpPr>
          <p:nvPr/>
        </p:nvSpPr>
        <p:spPr bwMode="auto">
          <a:xfrm>
            <a:off x="2972153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7" name="Oval 96"/>
          <p:cNvSpPr>
            <a:spLocks noChangeArrowheads="1"/>
          </p:cNvSpPr>
          <p:nvPr/>
        </p:nvSpPr>
        <p:spPr bwMode="auto">
          <a:xfrm>
            <a:off x="3277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8" name="Oval 97"/>
          <p:cNvSpPr>
            <a:spLocks noChangeArrowheads="1"/>
          </p:cNvSpPr>
          <p:nvPr/>
        </p:nvSpPr>
        <p:spPr bwMode="auto">
          <a:xfrm>
            <a:off x="3580695" y="4522392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99" name="Oval 98"/>
          <p:cNvSpPr>
            <a:spLocks noChangeArrowheads="1"/>
          </p:cNvSpPr>
          <p:nvPr/>
        </p:nvSpPr>
        <p:spPr bwMode="auto">
          <a:xfrm>
            <a:off x="3885848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0" name="Oval 99"/>
          <p:cNvSpPr>
            <a:spLocks noChangeArrowheads="1"/>
          </p:cNvSpPr>
          <p:nvPr/>
        </p:nvSpPr>
        <p:spPr bwMode="auto">
          <a:xfrm>
            <a:off x="4191000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1" name="Oval 100"/>
          <p:cNvSpPr>
            <a:spLocks noChangeArrowheads="1"/>
          </p:cNvSpPr>
          <p:nvPr/>
        </p:nvSpPr>
        <p:spPr bwMode="auto">
          <a:xfrm>
            <a:off x="4496153" y="4522392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02" name="Oval 101"/>
          <p:cNvSpPr>
            <a:spLocks noChangeArrowheads="1"/>
          </p:cNvSpPr>
          <p:nvPr/>
        </p:nvSpPr>
        <p:spPr bwMode="auto">
          <a:xfrm>
            <a:off x="4801306" y="452239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1444625" y="512762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8" name="Straight Connector 47"/>
          <p:cNvCxnSpPr>
            <a:stCxn id="47" idx="0"/>
          </p:cNvCxnSpPr>
          <p:nvPr/>
        </p:nvCxnSpPr>
        <p:spPr>
          <a:xfrm rot="16200000" flipV="1">
            <a:off x="1214989" y="4860947"/>
            <a:ext cx="52982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93" name="TextBox 51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second endpoint candidates</a:t>
            </a:r>
          </a:p>
        </p:txBody>
      </p:sp>
      <p:grpSp>
        <p:nvGrpSpPr>
          <p:cNvPr id="2" name="Group 48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50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8676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3" name="Straight Connector 42"/>
          <p:cNvCxnSpPr/>
          <p:nvPr/>
        </p:nvCxnSpPr>
        <p:spPr>
          <a:xfrm rot="5400000" flipH="1" flipV="1">
            <a:off x="1275732" y="4214813"/>
            <a:ext cx="404813" cy="0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20" name="Straight Connector 19"/>
          <p:cNvCxnSpPr>
            <a:endCxn id="19" idx="4"/>
          </p:cNvCxnSpPr>
          <p:nvPr/>
        </p:nvCxnSpPr>
        <p:spPr>
          <a:xfrm rot="5400000" flipH="1" flipV="1">
            <a:off x="1476706" y="4103799"/>
            <a:ext cx="629048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2" name="Straight Connector 31"/>
          <p:cNvCxnSpPr>
            <a:endCxn id="21" idx="4"/>
          </p:cNvCxnSpPr>
          <p:nvPr/>
        </p:nvCxnSpPr>
        <p:spPr>
          <a:xfrm rot="16200000" flipV="1">
            <a:off x="1636338" y="3960041"/>
            <a:ext cx="91479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3" name="Straight Connector 32"/>
          <p:cNvCxnSpPr>
            <a:endCxn id="22" idx="4"/>
          </p:cNvCxnSpPr>
          <p:nvPr/>
        </p:nvCxnSpPr>
        <p:spPr>
          <a:xfrm rot="16200000" flipV="1">
            <a:off x="1797734" y="3816284"/>
            <a:ext cx="1200548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4" name="Straight Connector 33"/>
          <p:cNvCxnSpPr>
            <a:endCxn id="23" idx="4"/>
          </p:cNvCxnSpPr>
          <p:nvPr/>
        </p:nvCxnSpPr>
        <p:spPr>
          <a:xfrm rot="16200000" flipV="1">
            <a:off x="1864761" y="3578160"/>
            <a:ext cx="1676798" cy="5291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5" name="Straight Connector 34"/>
          <p:cNvCxnSpPr>
            <a:endCxn id="24" idx="4"/>
          </p:cNvCxnSpPr>
          <p:nvPr/>
        </p:nvCxnSpPr>
        <p:spPr>
          <a:xfrm rot="16200000" flipV="1">
            <a:off x="2226579" y="3636589"/>
            <a:ext cx="15617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6" name="Straight Connector 35"/>
          <p:cNvCxnSpPr>
            <a:endCxn id="25" idx="4"/>
          </p:cNvCxnSpPr>
          <p:nvPr/>
        </p:nvCxnSpPr>
        <p:spPr>
          <a:xfrm rot="16200000" flipV="1">
            <a:off x="2641093" y="3745950"/>
            <a:ext cx="1339454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7" name="Straight Connector 36"/>
          <p:cNvCxnSpPr>
            <a:endCxn id="26" idx="4"/>
          </p:cNvCxnSpPr>
          <p:nvPr/>
        </p:nvCxnSpPr>
        <p:spPr>
          <a:xfrm rot="16200000" flipV="1">
            <a:off x="3071482" y="3871186"/>
            <a:ext cx="108545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8" name="Straight Connector 37"/>
          <p:cNvCxnSpPr>
            <a:endCxn id="27" idx="4"/>
          </p:cNvCxnSpPr>
          <p:nvPr/>
        </p:nvCxnSpPr>
        <p:spPr>
          <a:xfrm rot="16200000" flipV="1">
            <a:off x="3482910" y="3977460"/>
            <a:ext cx="871141" cy="1234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9" name="Straight Connector 38"/>
          <p:cNvCxnSpPr>
            <a:endCxn id="28" idx="4"/>
          </p:cNvCxnSpPr>
          <p:nvPr/>
        </p:nvCxnSpPr>
        <p:spPr>
          <a:xfrm rot="16200000" flipV="1">
            <a:off x="4015162" y="4204561"/>
            <a:ext cx="418704" cy="1058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0" name="Straight Connector 39"/>
          <p:cNvCxnSpPr>
            <a:endCxn id="29" idx="4"/>
          </p:cNvCxnSpPr>
          <p:nvPr/>
        </p:nvCxnSpPr>
        <p:spPr>
          <a:xfrm rot="16200000" flipV="1">
            <a:off x="4417329" y="4303339"/>
            <a:ext cx="228204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2" name="Straight Connector 41"/>
          <p:cNvCxnSpPr>
            <a:endCxn id="30" idx="4"/>
          </p:cNvCxnSpPr>
          <p:nvPr/>
        </p:nvCxnSpPr>
        <p:spPr>
          <a:xfrm rot="16200000" flipV="1">
            <a:off x="4743208" y="4324064"/>
            <a:ext cx="188516" cy="1764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1444625" y="5127626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8" name="Straight Connector 47"/>
          <p:cNvCxnSpPr>
            <a:stCxn id="47" idx="0"/>
          </p:cNvCxnSpPr>
          <p:nvPr/>
        </p:nvCxnSpPr>
        <p:spPr>
          <a:xfrm rot="16200000" flipV="1">
            <a:off x="1214989" y="4860947"/>
            <a:ext cx="529828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1758598" y="519708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5" name="Straight Connector 44"/>
          <p:cNvCxnSpPr>
            <a:stCxn id="44" idx="0"/>
          </p:cNvCxnSpPr>
          <p:nvPr/>
        </p:nvCxnSpPr>
        <p:spPr>
          <a:xfrm rot="16200000" flipV="1">
            <a:off x="1494235" y="4893911"/>
            <a:ext cx="599281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2065514" y="529233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49" name="Straight Connector 48"/>
          <p:cNvCxnSpPr>
            <a:stCxn id="46" idx="0"/>
          </p:cNvCxnSpPr>
          <p:nvPr/>
        </p:nvCxnSpPr>
        <p:spPr>
          <a:xfrm rot="16200000" flipV="1">
            <a:off x="1751762" y="4941536"/>
            <a:ext cx="694531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2365376" y="5387580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51" name="Straight Connector 50"/>
          <p:cNvCxnSpPr>
            <a:stCxn id="50" idx="0"/>
          </p:cNvCxnSpPr>
          <p:nvPr/>
        </p:nvCxnSpPr>
        <p:spPr>
          <a:xfrm rot="16200000" flipV="1">
            <a:off x="2007527" y="4990925"/>
            <a:ext cx="789781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2670528" y="544909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53" name="Straight Connector 52"/>
          <p:cNvCxnSpPr>
            <a:stCxn id="52" idx="0"/>
          </p:cNvCxnSpPr>
          <p:nvPr/>
        </p:nvCxnSpPr>
        <p:spPr>
          <a:xfrm rot="16200000" flipV="1">
            <a:off x="2281922" y="5021682"/>
            <a:ext cx="851296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77445" y="5482830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55" name="Straight Connector 54"/>
          <p:cNvCxnSpPr>
            <a:stCxn id="54" idx="0"/>
          </p:cNvCxnSpPr>
          <p:nvPr/>
        </p:nvCxnSpPr>
        <p:spPr>
          <a:xfrm rot="16200000" flipV="1">
            <a:off x="2569326" y="5037668"/>
            <a:ext cx="885031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3282598" y="538758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57" name="Straight Connector 56"/>
          <p:cNvCxnSpPr>
            <a:stCxn id="56" idx="0"/>
          </p:cNvCxnSpPr>
          <p:nvPr/>
        </p:nvCxnSpPr>
        <p:spPr>
          <a:xfrm rot="16200000" flipV="1">
            <a:off x="2922985" y="4989161"/>
            <a:ext cx="789781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3587750" y="5322095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59" name="Straight Connector 58"/>
          <p:cNvCxnSpPr>
            <a:stCxn id="58" idx="0"/>
          </p:cNvCxnSpPr>
          <p:nvPr/>
        </p:nvCxnSpPr>
        <p:spPr>
          <a:xfrm rot="16200000" flipV="1">
            <a:off x="3260880" y="4956418"/>
            <a:ext cx="724296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889375" y="519708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61" name="Straight Connector 60"/>
          <p:cNvCxnSpPr>
            <a:stCxn id="60" idx="0"/>
          </p:cNvCxnSpPr>
          <p:nvPr/>
        </p:nvCxnSpPr>
        <p:spPr>
          <a:xfrm rot="16200000" flipV="1">
            <a:off x="3625895" y="4896557"/>
            <a:ext cx="599281" cy="1763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4194528" y="5131595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63" name="Straight Connector 62"/>
          <p:cNvCxnSpPr>
            <a:stCxn id="62" idx="0"/>
          </p:cNvCxnSpPr>
          <p:nvPr/>
        </p:nvCxnSpPr>
        <p:spPr>
          <a:xfrm rot="16200000" flipV="1">
            <a:off x="3964672" y="4862932"/>
            <a:ext cx="533796" cy="3528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501445" y="5006580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65" name="Straight Connector 64"/>
          <p:cNvCxnSpPr>
            <a:stCxn id="64" idx="0"/>
          </p:cNvCxnSpPr>
          <p:nvPr/>
        </p:nvCxnSpPr>
        <p:spPr>
          <a:xfrm rot="16200000" flipV="1">
            <a:off x="4331451" y="4799543"/>
            <a:ext cx="408781" cy="5292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4806598" y="494308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67" name="Straight Connector 66"/>
          <p:cNvCxnSpPr>
            <a:stCxn id="66" idx="0"/>
          </p:cNvCxnSpPr>
          <p:nvPr/>
        </p:nvCxnSpPr>
        <p:spPr>
          <a:xfrm rot="16200000" flipV="1">
            <a:off x="4669235" y="4766911"/>
            <a:ext cx="345281" cy="7056"/>
          </a:xfrm>
          <a:prstGeom prst="line">
            <a:avLst/>
          </a:prstGeom>
          <a:ln w="12700">
            <a:solidFill>
              <a:schemeClr val="tx1">
                <a:lumMod val="50000"/>
              </a:schemeClr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28" name="TextBox 72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Search for second endpoint candidates</a:t>
            </a:r>
          </a:p>
        </p:txBody>
      </p:sp>
      <p:grpSp>
        <p:nvGrpSpPr>
          <p:cNvPr id="2" name="Group 67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70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71" name="Straight Arrow Connector 70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5422195" y="1696642"/>
            <a:ext cx="3496028" cy="3923109"/>
          </a:xfrm>
          <a:prstGeom prst="rect">
            <a:avLst/>
          </a:prstGeom>
          <a:blipFill rotWithShape="1">
            <a:blip r:embed="rId3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pic>
        <p:nvPicPr>
          <p:cNvPr id="29698" name="Picture 3" descr="backroi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1444625" y="5127626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1758598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2065514" y="5292330"/>
            <a:ext cx="75847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2365376" y="5387580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2670528" y="54490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77445" y="548283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3282598" y="53875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3587750" y="5322095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889375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4194528" y="5131595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501445" y="500658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4806598" y="4943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69" name="Straight Connector 68"/>
          <p:cNvCxnSpPr>
            <a:stCxn id="46" idx="7"/>
            <a:endCxn id="26" idx="3"/>
          </p:cNvCxnSpPr>
          <p:nvPr/>
        </p:nvCxnSpPr>
        <p:spPr>
          <a:xfrm rot="5400000" flipH="1" flipV="1">
            <a:off x="1865534" y="3587089"/>
            <a:ext cx="1980406" cy="1449917"/>
          </a:xfrm>
          <a:prstGeom prst="line">
            <a:avLst/>
          </a:prstGeom>
          <a:ln w="22225">
            <a:solidFill>
              <a:schemeClr val="accent2">
                <a:lumMod val="40000"/>
                <a:lumOff val="60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29" name="TextBox 39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Find endpoint pairs with </a:t>
            </a:r>
          </a:p>
          <a:p>
            <a:pPr algn="ctr"/>
            <a:r>
              <a:rPr lang="en-US" sz="2100" dirty="0">
                <a:latin typeface="Calibri" pitchFamily="-65" charset="0"/>
              </a:rPr>
              <a:t>Maximal parallax</a:t>
            </a:r>
          </a:p>
        </p:txBody>
      </p:sp>
      <p:grpSp>
        <p:nvGrpSpPr>
          <p:cNvPr id="2" name="Group 36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40" name="Straight Arrow Connector 39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5422195" y="2452220"/>
            <a:ext cx="2121605" cy="220511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3" name="Group 52"/>
          <p:cNvGrpSpPr/>
          <p:nvPr/>
        </p:nvGrpSpPr>
        <p:grpSpPr>
          <a:xfrm>
            <a:off x="5422195" y="1696642"/>
            <a:ext cx="3496033" cy="3909219"/>
            <a:chOff x="5422195" y="1696642"/>
            <a:chExt cx="3496033" cy="3909219"/>
          </a:xfrm>
        </p:grpSpPr>
        <p:sp>
          <p:nvSpPr>
            <p:cNvPr id="55" name="L-Shape 54"/>
            <p:cNvSpPr/>
            <p:nvPr/>
          </p:nvSpPr>
          <p:spPr>
            <a:xfrm rot="10800000">
              <a:off x="5422195" y="1696642"/>
              <a:ext cx="3496028" cy="2093515"/>
            </a:xfrm>
            <a:prstGeom prst="corner">
              <a:avLst>
                <a:gd name="adj1" fmla="val 36134"/>
                <a:gd name="adj2" fmla="val 65253"/>
              </a:avLst>
            </a:prstGeom>
            <a:solidFill>
              <a:srgbClr val="595959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L-Shape 56"/>
            <p:cNvSpPr/>
            <p:nvPr/>
          </p:nvSpPr>
          <p:spPr>
            <a:xfrm rot="16200000">
              <a:off x="6262362" y="2949994"/>
              <a:ext cx="1815704" cy="3496029"/>
            </a:xfrm>
            <a:prstGeom prst="corner">
              <a:avLst>
                <a:gd name="adj1" fmla="val 75012"/>
                <a:gd name="adj2" fmla="val 52638"/>
              </a:avLst>
            </a:prstGeom>
            <a:solidFill>
              <a:srgbClr val="595959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2972153" y="2786742"/>
            <a:ext cx="75847" cy="77390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5" name="Oval 44"/>
          <p:cNvSpPr>
            <a:spLocks noChangeArrowheads="1"/>
          </p:cNvSpPr>
          <p:nvPr/>
        </p:nvSpPr>
        <p:spPr bwMode="auto">
          <a:xfrm>
            <a:off x="3872038" y="3462452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pic>
        <p:nvPicPr>
          <p:cNvPr id="30722" name="Picture 3" descr="backroi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30724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2" name="Oval 21"/>
          <p:cNvSpPr>
            <a:spLocks noChangeArrowheads="1"/>
          </p:cNvSpPr>
          <p:nvPr/>
        </p:nvSpPr>
        <p:spPr bwMode="auto">
          <a:xfrm>
            <a:off x="2356556" y="31432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1444625" y="5127626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1758598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2065514" y="529233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2365376" y="5387580"/>
            <a:ext cx="77611" cy="7540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tx1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2670528" y="54490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77445" y="548283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3282598" y="53875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3587750" y="5322095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889375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2" name="Oval 61"/>
          <p:cNvSpPr>
            <a:spLocks noChangeArrowheads="1"/>
          </p:cNvSpPr>
          <p:nvPr/>
        </p:nvSpPr>
        <p:spPr bwMode="auto">
          <a:xfrm>
            <a:off x="4194528" y="5131595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501445" y="500658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4806598" y="4943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1" name="Straight Connector 30"/>
          <p:cNvCxnSpPr>
            <a:stCxn id="50" idx="7"/>
          </p:cNvCxnSpPr>
          <p:nvPr/>
        </p:nvCxnSpPr>
        <p:spPr>
          <a:xfrm rot="5400000" flipH="1" flipV="1">
            <a:off x="1448153" y="3839986"/>
            <a:ext cx="2540000" cy="575028"/>
          </a:xfrm>
          <a:prstGeom prst="line">
            <a:avLst/>
          </a:prstGeom>
          <a:ln w="22225">
            <a:solidFill>
              <a:schemeClr val="accent2">
                <a:lumMod val="40000"/>
                <a:lumOff val="60000"/>
              </a:schemeClr>
            </a:solidFill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5422195" y="1696642"/>
            <a:ext cx="3496028" cy="3909219"/>
          </a:xfrm>
          <a:prstGeom prst="rect">
            <a:avLst/>
          </a:prstGeom>
          <a:blipFill rotWithShape="1">
            <a:blip r:embed="rId4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753" name="TextBox 36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Find endpoint pairs with </a:t>
            </a:r>
          </a:p>
          <a:p>
            <a:pPr algn="ctr"/>
            <a:r>
              <a:rPr lang="en-US" sz="2100" dirty="0">
                <a:latin typeface="Calibri" pitchFamily="-65" charset="0"/>
              </a:rPr>
              <a:t>Maximal parallax</a:t>
            </a:r>
          </a:p>
        </p:txBody>
      </p:sp>
      <p:grpSp>
        <p:nvGrpSpPr>
          <p:cNvPr id="2" name="Group 36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38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39" name="Straight Arrow Connector 38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5422195" y="2452220"/>
            <a:ext cx="2121605" cy="2205110"/>
          </a:xfrm>
          <a:prstGeom prst="rect">
            <a:avLst/>
          </a:prstGeom>
          <a:blipFill rotWithShape="1">
            <a:blip r:embed="rId5" cstate="print"/>
            <a:stretch>
              <a:fillRect/>
            </a:stretch>
          </a:blipFill>
          <a:ln w="9525">
            <a:solidFill>
              <a:srgbClr val="4A7EBB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106674" tIns="53337" rIns="106674" bIns="53337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5422195" y="1696642"/>
            <a:ext cx="3496033" cy="3909219"/>
            <a:chOff x="5422195" y="1696642"/>
            <a:chExt cx="3496033" cy="3909219"/>
          </a:xfrm>
        </p:grpSpPr>
        <p:sp>
          <p:nvSpPr>
            <p:cNvPr id="42" name="L-Shape 41"/>
            <p:cNvSpPr/>
            <p:nvPr/>
          </p:nvSpPr>
          <p:spPr>
            <a:xfrm rot="10800000">
              <a:off x="5422195" y="1696642"/>
              <a:ext cx="3496028" cy="2093515"/>
            </a:xfrm>
            <a:prstGeom prst="corner">
              <a:avLst>
                <a:gd name="adj1" fmla="val 36134"/>
                <a:gd name="adj2" fmla="val 65253"/>
              </a:avLst>
            </a:prstGeom>
            <a:solidFill>
              <a:srgbClr val="595959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L-Shape 42"/>
            <p:cNvSpPr/>
            <p:nvPr/>
          </p:nvSpPr>
          <p:spPr>
            <a:xfrm rot="16200000">
              <a:off x="6262362" y="2949994"/>
              <a:ext cx="1815704" cy="3496029"/>
            </a:xfrm>
            <a:prstGeom prst="corner">
              <a:avLst>
                <a:gd name="adj1" fmla="val 75012"/>
                <a:gd name="adj2" fmla="val 52638"/>
              </a:avLst>
            </a:prstGeom>
            <a:solidFill>
              <a:srgbClr val="595959">
                <a:alpha val="50196"/>
              </a:srgb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>
            <a:grpSpLocks/>
          </p:cNvGrpSpPr>
          <p:nvPr/>
        </p:nvGrpSpPr>
        <p:grpSpPr bwMode="auto">
          <a:xfrm rot="-773514">
            <a:off x="4024038" y="4884164"/>
            <a:ext cx="381000" cy="335359"/>
            <a:chOff x="1165860" y="3328416"/>
            <a:chExt cx="342900" cy="268224"/>
          </a:xfrm>
        </p:grpSpPr>
        <p:sp>
          <p:nvSpPr>
            <p:cNvPr id="55" name="Isosceles Triangle 54"/>
            <p:cNvSpPr/>
            <p:nvPr/>
          </p:nvSpPr>
          <p:spPr>
            <a:xfrm rot="10800000">
              <a:off x="1164229" y="3327694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62" name="Straight Connector 61"/>
            <p:cNvCxnSpPr>
              <a:stCxn id="55" idx="0"/>
              <a:endCxn id="55" idx="4"/>
            </p:cNvCxnSpPr>
            <p:nvPr/>
          </p:nvCxnSpPr>
          <p:spPr>
            <a:xfrm rot="5400000" flipH="1">
              <a:off x="1130338" y="3362742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>
              <a:stCxn id="55" idx="0"/>
              <a:endCxn id="55" idx="2"/>
            </p:cNvCxnSpPr>
            <p:nvPr/>
          </p:nvCxnSpPr>
          <p:spPr>
            <a:xfrm rot="5400000" flipH="1" flipV="1">
              <a:off x="1301323" y="336279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pic>
        <p:nvPicPr>
          <p:cNvPr id="32770" name="Picture 3" descr="backroi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533797"/>
            <a:ext cx="4051653" cy="72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TextBox 4"/>
          <p:cNvSpPr txBox="1">
            <a:spLocks noChangeArrowheads="1"/>
          </p:cNvSpPr>
          <p:nvPr/>
        </p:nvSpPr>
        <p:spPr bwMode="auto">
          <a:xfrm>
            <a:off x="2742848" y="533797"/>
            <a:ext cx="739297" cy="369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alibri" pitchFamily="-65" charset="0"/>
              </a:rPr>
              <a:t>Scene</a:t>
            </a:r>
          </a:p>
        </p:txBody>
      </p:sp>
      <p:sp>
        <p:nvSpPr>
          <p:cNvPr id="32772" name="TextBox 5"/>
          <p:cNvSpPr txBox="1">
            <a:spLocks noChangeArrowheads="1"/>
          </p:cNvSpPr>
          <p:nvPr/>
        </p:nvSpPr>
        <p:spPr bwMode="auto">
          <a:xfrm>
            <a:off x="3429000" y="1143000"/>
            <a:ext cx="1133623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Calibri" pitchFamily="-65" charset="0"/>
              </a:rPr>
              <a:t>Subject of </a:t>
            </a:r>
            <a:br>
              <a:rPr lang="en-US">
                <a:latin typeface="Calibri" pitchFamily="-65" charset="0"/>
              </a:rPr>
            </a:br>
            <a:r>
              <a:rPr lang="en-US">
                <a:latin typeface="Calibri" pitchFamily="-65" charset="0"/>
              </a:rPr>
              <a:t>Interest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067153" y="4496594"/>
            <a:ext cx="41910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40"/>
          <p:cNvSpPr>
            <a:spLocks noChangeArrowheads="1"/>
          </p:cNvSpPr>
          <p:nvPr/>
        </p:nvSpPr>
        <p:spPr bwMode="auto">
          <a:xfrm>
            <a:off x="1439334" y="39052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1753306" y="3714751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2054931" y="3429001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2661709" y="2667001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2966862" y="27820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268487" y="300434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6" name="Oval 25"/>
          <p:cNvSpPr>
            <a:spLocks noChangeArrowheads="1"/>
          </p:cNvSpPr>
          <p:nvPr/>
        </p:nvSpPr>
        <p:spPr bwMode="auto">
          <a:xfrm>
            <a:off x="3570112" y="325834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7" name="Oval 26"/>
          <p:cNvSpPr>
            <a:spLocks noChangeArrowheads="1"/>
          </p:cNvSpPr>
          <p:nvPr/>
        </p:nvSpPr>
        <p:spPr bwMode="auto">
          <a:xfrm>
            <a:off x="3875264" y="3470673"/>
            <a:ext cx="75847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4182181" y="3925095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29" name="Oval 28"/>
          <p:cNvSpPr>
            <a:spLocks noChangeArrowheads="1"/>
          </p:cNvSpPr>
          <p:nvPr/>
        </p:nvSpPr>
        <p:spPr bwMode="auto">
          <a:xfrm>
            <a:off x="4490862" y="41155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797778" y="4153297"/>
            <a:ext cx="75848" cy="77390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7" name="Oval 46"/>
          <p:cNvSpPr>
            <a:spLocks noChangeArrowheads="1"/>
          </p:cNvSpPr>
          <p:nvPr/>
        </p:nvSpPr>
        <p:spPr bwMode="auto">
          <a:xfrm>
            <a:off x="1444625" y="5127626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4" name="Oval 43"/>
          <p:cNvSpPr>
            <a:spLocks noChangeArrowheads="1"/>
          </p:cNvSpPr>
          <p:nvPr/>
        </p:nvSpPr>
        <p:spPr bwMode="auto">
          <a:xfrm>
            <a:off x="1758598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46" name="Oval 45"/>
          <p:cNvSpPr>
            <a:spLocks noChangeArrowheads="1"/>
          </p:cNvSpPr>
          <p:nvPr/>
        </p:nvSpPr>
        <p:spPr bwMode="auto">
          <a:xfrm>
            <a:off x="2065514" y="529233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2365376" y="5387580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2670528" y="5449095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2977445" y="548283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6" name="Oval 55"/>
          <p:cNvSpPr>
            <a:spLocks noChangeArrowheads="1"/>
          </p:cNvSpPr>
          <p:nvPr/>
        </p:nvSpPr>
        <p:spPr bwMode="auto">
          <a:xfrm>
            <a:off x="3282598" y="53875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58" name="Oval 57"/>
          <p:cNvSpPr>
            <a:spLocks noChangeArrowheads="1"/>
          </p:cNvSpPr>
          <p:nvPr/>
        </p:nvSpPr>
        <p:spPr bwMode="auto">
          <a:xfrm>
            <a:off x="3587750" y="5322095"/>
            <a:ext cx="77611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0" name="Oval 59"/>
          <p:cNvSpPr>
            <a:spLocks noChangeArrowheads="1"/>
          </p:cNvSpPr>
          <p:nvPr/>
        </p:nvSpPr>
        <p:spPr bwMode="auto">
          <a:xfrm>
            <a:off x="3889375" y="5197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501445" y="5006580"/>
            <a:ext cx="75848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sp>
        <p:nvSpPr>
          <p:cNvPr id="66" name="Oval 65"/>
          <p:cNvSpPr>
            <a:spLocks noChangeArrowheads="1"/>
          </p:cNvSpPr>
          <p:nvPr/>
        </p:nvSpPr>
        <p:spPr bwMode="auto">
          <a:xfrm>
            <a:off x="4806598" y="4943080"/>
            <a:ext cx="75847" cy="75406"/>
          </a:xfrm>
          <a:prstGeom prst="ellipse">
            <a:avLst/>
          </a:prstGeom>
          <a:solidFill>
            <a:srgbClr val="595959"/>
          </a:solidFill>
          <a:ln w="19050">
            <a:solidFill>
              <a:srgbClr val="BFBFBF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lIns="91430" tIns="45716" rIns="91430" bIns="45716" anchor="ctr">
            <a:prstTxWarp prst="textNoShape">
              <a:avLst/>
            </a:prstTxWarp>
          </a:bodyPr>
          <a:lstStyle/>
          <a:p>
            <a:pPr algn="ctr"/>
            <a:endParaRPr lang="en-US">
              <a:solidFill>
                <a:srgbClr val="FFFFFF"/>
              </a:solidFill>
              <a:latin typeface="Calibri" pitchFamily="-65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 rot="16200000" flipV="1">
            <a:off x="2347201" y="3282621"/>
            <a:ext cx="1933520" cy="1784860"/>
          </a:xfrm>
          <a:prstGeom prst="line">
            <a:avLst/>
          </a:prstGeom>
          <a:ln w="22225">
            <a:solidFill>
              <a:schemeClr val="tx1"/>
            </a:solidFill>
            <a:headEnd type="none" w="med" len="med"/>
            <a:tailEnd type="none" w="med" len="med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39"/>
          <p:cNvGrpSpPr>
            <a:grpSpLocks/>
          </p:cNvGrpSpPr>
          <p:nvPr/>
        </p:nvGrpSpPr>
        <p:grpSpPr bwMode="auto">
          <a:xfrm rot="1166190">
            <a:off x="2291292" y="2893219"/>
            <a:ext cx="296333" cy="335360"/>
            <a:chOff x="3471176" y="2209800"/>
            <a:chExt cx="266700" cy="268224"/>
          </a:xfrm>
        </p:grpSpPr>
        <p:sp>
          <p:nvSpPr>
            <p:cNvPr id="42" name="Isosceles Triangle 41"/>
            <p:cNvSpPr/>
            <p:nvPr/>
          </p:nvSpPr>
          <p:spPr>
            <a:xfrm rot="10800000">
              <a:off x="3469680" y="2209513"/>
              <a:ext cx="266700" cy="241242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43" name="Straight Connector 42"/>
            <p:cNvCxnSpPr>
              <a:stCxn id="42" idx="0"/>
              <a:endCxn id="42" idx="4"/>
            </p:cNvCxnSpPr>
            <p:nvPr/>
          </p:nvCxnSpPr>
          <p:spPr>
            <a:xfrm rot="5400000" flipH="1">
              <a:off x="3416628" y="2263103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42" idx="0"/>
              <a:endCxn id="42" idx="2"/>
            </p:cNvCxnSpPr>
            <p:nvPr/>
          </p:nvCxnSpPr>
          <p:spPr>
            <a:xfrm rot="5400000" flipH="1" flipV="1">
              <a:off x="3549685" y="2263287"/>
              <a:ext cx="241242" cy="1333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3566160" y="2417064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grpSp>
        <p:nvGrpSpPr>
          <p:cNvPr id="4" name="Group 58"/>
          <p:cNvGrpSpPr>
            <a:grpSpLocks/>
          </p:cNvGrpSpPr>
          <p:nvPr/>
        </p:nvGrpSpPr>
        <p:grpSpPr bwMode="auto">
          <a:xfrm rot="-773514">
            <a:off x="4021667" y="4867673"/>
            <a:ext cx="381000" cy="335359"/>
            <a:chOff x="1165860" y="3328416"/>
            <a:chExt cx="342900" cy="268224"/>
          </a:xfrm>
        </p:grpSpPr>
        <p:sp>
          <p:nvSpPr>
            <p:cNvPr id="61" name="Isosceles Triangle 60"/>
            <p:cNvSpPr/>
            <p:nvPr/>
          </p:nvSpPr>
          <p:spPr>
            <a:xfrm rot="10800000">
              <a:off x="1164229" y="3327694"/>
              <a:ext cx="342900" cy="241243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63" name="Straight Connector 62"/>
            <p:cNvCxnSpPr>
              <a:stCxn id="61" idx="0"/>
              <a:endCxn id="61" idx="4"/>
            </p:cNvCxnSpPr>
            <p:nvPr/>
          </p:nvCxnSpPr>
          <p:spPr>
            <a:xfrm rot="5400000" flipH="1">
              <a:off x="1130338" y="3362742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61" idx="0"/>
              <a:endCxn id="61" idx="2"/>
            </p:cNvCxnSpPr>
            <p:nvPr/>
          </p:nvCxnSpPr>
          <p:spPr>
            <a:xfrm rot="5400000" flipH="1" flipV="1">
              <a:off x="1301323" y="3362793"/>
              <a:ext cx="241243" cy="17145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Oval 66"/>
            <p:cNvSpPr>
              <a:spLocks noChangeArrowheads="1"/>
            </p:cNvSpPr>
            <p:nvPr/>
          </p:nvSpPr>
          <p:spPr bwMode="auto">
            <a:xfrm>
              <a:off x="1303020" y="3535680"/>
              <a:ext cx="68580" cy="6096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lIns="78373" tIns="39187" rIns="78373" bIns="39187" anchor="ctr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FFFFFF"/>
                </a:solidFill>
                <a:latin typeface="Calibri" pitchFamily="-65" charset="0"/>
              </a:endParaRPr>
            </a:p>
          </p:txBody>
        </p:sp>
      </p:grpSp>
      <p:sp>
        <p:nvSpPr>
          <p:cNvPr id="32801" name="TextBox 56"/>
          <p:cNvSpPr txBox="1">
            <a:spLocks noChangeArrowheads="1"/>
          </p:cNvSpPr>
          <p:nvPr/>
        </p:nvSpPr>
        <p:spPr bwMode="auto">
          <a:xfrm>
            <a:off x="1516945" y="5619751"/>
            <a:ext cx="3319639" cy="738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6" rIns="91430" bIns="45716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100" dirty="0">
                <a:latin typeface="Calibri" pitchFamily="-65" charset="0"/>
              </a:rPr>
              <a:t>Find endpoint pairs with </a:t>
            </a:r>
          </a:p>
          <a:p>
            <a:pPr algn="ctr"/>
            <a:r>
              <a:rPr lang="en-US" sz="2100" dirty="0">
                <a:latin typeface="Calibri" pitchFamily="-65" charset="0"/>
              </a:rPr>
              <a:t>Maximal parallax</a:t>
            </a:r>
          </a:p>
        </p:txBody>
      </p:sp>
      <p:grpSp>
        <p:nvGrpSpPr>
          <p:cNvPr id="5" name="Group 50"/>
          <p:cNvGrpSpPr/>
          <p:nvPr/>
        </p:nvGrpSpPr>
        <p:grpSpPr>
          <a:xfrm>
            <a:off x="838200" y="3124994"/>
            <a:ext cx="4419953" cy="1650744"/>
            <a:chOff x="838200" y="3124994"/>
            <a:chExt cx="4419953" cy="1650744"/>
          </a:xfrm>
        </p:grpSpPr>
        <p:sp>
          <p:nvSpPr>
            <p:cNvPr id="53" name="TextBox 19"/>
            <p:cNvSpPr txBox="1">
              <a:spLocks noChangeArrowheads="1"/>
            </p:cNvSpPr>
            <p:nvPr/>
          </p:nvSpPr>
          <p:spPr bwMode="auto">
            <a:xfrm>
              <a:off x="838200" y="3124994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 err="1">
                  <a:latin typeface="Calibri" pitchFamily="-65" charset="0"/>
                </a:rPr>
                <a:t>z</a:t>
              </a:r>
              <a:endParaRPr lang="en-US" i="1" dirty="0">
                <a:latin typeface="Calibri" pitchFamily="-65" charset="0"/>
              </a:endParaRPr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 rot="5400000" flipH="1" flipV="1">
              <a:off x="377627" y="3890368"/>
              <a:ext cx="1532335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20"/>
            <p:cNvSpPr txBox="1">
              <a:spLocks noChangeArrowheads="1"/>
            </p:cNvSpPr>
            <p:nvPr/>
          </p:nvSpPr>
          <p:spPr bwMode="auto">
            <a:xfrm>
              <a:off x="4946515" y="4419600"/>
              <a:ext cx="311638" cy="356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78373" tIns="39187" rIns="78373" bIns="39187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n-US" i="1" dirty="0">
                  <a:latin typeface="Calibri" pitchFamily="-65" charset="0"/>
                </a:rPr>
                <a:t>x</a:t>
              </a:r>
            </a:p>
          </p:txBody>
        </p:sp>
      </p:grpSp>
      <p:pic>
        <p:nvPicPr>
          <p:cNvPr id="49" name="authoring_res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5330952" y="2057400"/>
            <a:ext cx="36576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0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15607E-6 L -0.20018 -0.2897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-14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10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3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53"/>
          <p:cNvGraphicFramePr>
            <a:graphicFrameLocks noGrp="1"/>
          </p:cNvGraphicFramePr>
          <p:nvPr/>
        </p:nvGraphicFramePr>
        <p:xfrm>
          <a:off x="914400" y="2194560"/>
          <a:ext cx="7315200" cy="2072640"/>
        </p:xfrm>
        <a:graphic>
          <a:graphicData uri="http://schemas.openxmlformats.org/drawingml/2006/table">
            <a:tbl>
              <a:tblPr firstRow="1"/>
              <a:tblGrid>
                <a:gridCol w="1887794"/>
                <a:gridCol w="2517058"/>
                <a:gridCol w="2910348"/>
              </a:tblGrid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Subjects of interest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Camera moves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Image effects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0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Establishing dolly, dolly out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1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Dolly in/out, dolly zoom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Change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dof</a:t>
                      </a: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, saturation/brightness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2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Dolly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Pull focus, change </a:t>
                      </a:r>
                      <a:r>
                        <a:rPr kumimoji="0" lang="en-US" altLang="zh-CN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宋体" pitchFamily="-65" charset="-122"/>
                          <a:cs typeface="宋体" pitchFamily="-65" charset="-122"/>
                        </a:rPr>
                        <a:t>dof</a:t>
                      </a: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-65" charset="0"/>
                        <a:ea typeface="宋体" pitchFamily="-65" charset="-122"/>
                        <a:cs typeface="宋体" pitchFamily="-65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0 </a:t>
            </a:r>
            <a:r>
              <a:rPr lang="en-US" dirty="0" err="1" smtClean="0"/>
              <a:t>subject|establishing</a:t>
            </a:r>
            <a:r>
              <a:rPr lang="en-US" dirty="0" smtClean="0"/>
              <a:t> dolly|</a:t>
            </a:r>
            <a:endParaRPr lang="en-US" dirty="0"/>
          </a:p>
        </p:txBody>
      </p:sp>
      <p:pic>
        <p:nvPicPr>
          <p:cNvPr id="6" name="0_edolly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048000" y="2719388"/>
            <a:ext cx="30480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0 </a:t>
            </a:r>
            <a:r>
              <a:rPr lang="en-US" dirty="0" err="1" smtClean="0"/>
              <a:t>subject|establishing</a:t>
            </a:r>
            <a:r>
              <a:rPr lang="en-US" dirty="0" smtClean="0"/>
              <a:t> dolly|</a:t>
            </a:r>
            <a:endParaRPr lang="en-US" dirty="0"/>
          </a:p>
        </p:txBody>
      </p:sp>
      <p:pic>
        <p:nvPicPr>
          <p:cNvPr id="7" name="0_maxparallax_typewriter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ae_3dpan_1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28600"/>
            <a:ext cx="4241800" cy="2743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95400" y="6488668"/>
            <a:ext cx="6768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http://blogs.adobe.com/bobddv/2006/09/son_of_ben_kurns.html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621" y="3048000"/>
            <a:ext cx="4229693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5714999" y="304800"/>
            <a:ext cx="2650424" cy="5334000"/>
            <a:chOff x="5715000" y="1295400"/>
            <a:chExt cx="2120339" cy="4267200"/>
          </a:xfrm>
        </p:grpSpPr>
        <p:pic>
          <p:nvPicPr>
            <p:cNvPr id="11" name="Picture 10" descr="ae_3dpan_2.jpg"/>
            <p:cNvPicPr>
              <a:picLocks noChangeAspect="1" noChangeArrowheads="1"/>
            </p:cNvPicPr>
            <p:nvPr/>
          </p:nvPicPr>
          <p:blipFill>
            <a:blip r:embed="rId5" cstate="print"/>
            <a:srcRect r="51747"/>
            <a:stretch>
              <a:fillRect/>
            </a:stretch>
          </p:blipFill>
          <p:spPr bwMode="auto">
            <a:xfrm>
              <a:off x="5745281" y="1295400"/>
              <a:ext cx="1953983" cy="1371600"/>
            </a:xfrm>
            <a:prstGeom prst="rect">
              <a:avLst/>
            </a:prstGeom>
            <a:noFill/>
          </p:spPr>
        </p:pic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6" cstate="print"/>
            <a:srcRect r="50994"/>
            <a:stretch>
              <a:fillRect/>
            </a:stretch>
          </p:blipFill>
          <p:spPr bwMode="auto">
            <a:xfrm>
              <a:off x="5745281" y="2743200"/>
              <a:ext cx="2022178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715000" y="4191000"/>
              <a:ext cx="2120339" cy="1371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Picture 2"/>
          <p:cNvPicPr>
            <a:picLocks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28600"/>
            <a:ext cx="4242816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3909060"/>
            <a:ext cx="4724400" cy="1348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0 </a:t>
            </a:r>
            <a:r>
              <a:rPr lang="en-US" dirty="0" err="1" smtClean="0"/>
              <a:t>subject|dolly</a:t>
            </a:r>
            <a:r>
              <a:rPr lang="en-US" dirty="0" smtClean="0"/>
              <a:t> out|</a:t>
            </a:r>
            <a:endParaRPr lang="en-US" dirty="0"/>
          </a:p>
        </p:txBody>
      </p:sp>
      <p:pic>
        <p:nvPicPr>
          <p:cNvPr id="7" name="0_dolly_lego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in|</a:t>
            </a:r>
            <a:endParaRPr lang="en-US" dirty="0"/>
          </a:p>
        </p:txBody>
      </p:sp>
      <p:pic>
        <p:nvPicPr>
          <p:cNvPr id="6" name="1_dolly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0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</a:t>
            </a:r>
            <a:r>
              <a:rPr lang="en-US" dirty="0" err="1" smtClean="0"/>
              <a:t>in|change</a:t>
            </a:r>
            <a:r>
              <a:rPr lang="en-US" dirty="0" smtClean="0"/>
              <a:t> </a:t>
            </a:r>
            <a:r>
              <a:rPr lang="en-US" dirty="0" err="1" smtClean="0"/>
              <a:t>dof</a:t>
            </a:r>
            <a:endParaRPr lang="en-US" dirty="0"/>
          </a:p>
        </p:txBody>
      </p:sp>
      <p:pic>
        <p:nvPicPr>
          <p:cNvPr id="6" name="1_dolly_dof_b166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</a:t>
            </a:r>
            <a:r>
              <a:rPr lang="en-US" dirty="0" err="1" smtClean="0"/>
              <a:t>in|saturation</a:t>
            </a:r>
            <a:endParaRPr lang="en-US" dirty="0"/>
          </a:p>
        </p:txBody>
      </p:sp>
      <p:pic>
        <p:nvPicPr>
          <p:cNvPr id="7" name="1_saturation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</a:t>
            </a:r>
            <a:r>
              <a:rPr lang="en-US" dirty="0" err="1" smtClean="0"/>
              <a:t>in|saturation</a:t>
            </a:r>
            <a:endParaRPr lang="en-US" dirty="0"/>
          </a:p>
        </p:txBody>
      </p:sp>
      <p:pic>
        <p:nvPicPr>
          <p:cNvPr id="7" name="1_dolly_saturation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zoom|</a:t>
            </a:r>
            <a:endParaRPr lang="en-US" dirty="0"/>
          </a:p>
        </p:txBody>
      </p:sp>
      <p:pic>
        <p:nvPicPr>
          <p:cNvPr id="4" name="vertigo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 </a:t>
            </a:r>
            <a:r>
              <a:rPr lang="en-US" dirty="0" err="1" smtClean="0"/>
              <a:t>subject|dolly</a:t>
            </a:r>
            <a:r>
              <a:rPr lang="en-US" dirty="0" smtClean="0"/>
              <a:t> zoom|</a:t>
            </a:r>
            <a:endParaRPr lang="en-US" dirty="0"/>
          </a:p>
        </p:txBody>
      </p:sp>
      <p:pic>
        <p:nvPicPr>
          <p:cNvPr id="7" name="1_vertigo_b155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0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subjects|dolly</a:t>
            </a:r>
            <a:r>
              <a:rPr lang="en-US" dirty="0" smtClean="0"/>
              <a:t>|</a:t>
            </a:r>
            <a:endParaRPr lang="en-US" dirty="0"/>
          </a:p>
        </p:txBody>
      </p:sp>
      <p:pic>
        <p:nvPicPr>
          <p:cNvPr id="6" name="2_dolly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subjects|dolly</a:t>
            </a:r>
            <a:r>
              <a:rPr lang="en-US" dirty="0" smtClean="0"/>
              <a:t>|</a:t>
            </a:r>
            <a:endParaRPr lang="en-US" dirty="0"/>
          </a:p>
        </p:txBody>
      </p:sp>
      <p:pic>
        <p:nvPicPr>
          <p:cNvPr id="6" name="2_dolly_b127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subjects|dolly|pull</a:t>
            </a:r>
            <a:r>
              <a:rPr lang="en-US" dirty="0" smtClean="0"/>
              <a:t> focus</a:t>
            </a:r>
            <a:endParaRPr lang="en-US" dirty="0"/>
          </a:p>
        </p:txBody>
      </p:sp>
      <p:pic>
        <p:nvPicPr>
          <p:cNvPr id="7" name="2_dolly_dof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19200" y="1957388"/>
            <a:ext cx="670560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2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3D Pan &amp; Scan effects</a:t>
            </a:r>
          </a:p>
          <a:p>
            <a:pPr lvl="1"/>
            <a:r>
              <a:rPr lang="en-US" dirty="0" smtClean="0"/>
              <a:t>How to do layering easily &amp; automatically?</a:t>
            </a:r>
          </a:p>
          <a:p>
            <a:pPr lvl="2"/>
            <a:r>
              <a:rPr lang="en-US" dirty="0" smtClean="0"/>
              <a:t>Matting</a:t>
            </a:r>
          </a:p>
          <a:p>
            <a:pPr lvl="2"/>
            <a:r>
              <a:rPr lang="en-US" dirty="0" err="1" smtClean="0"/>
              <a:t>Inpainting</a:t>
            </a:r>
            <a:endParaRPr lang="en-US" dirty="0" smtClean="0"/>
          </a:p>
          <a:p>
            <a:pPr lvl="2"/>
            <a:r>
              <a:rPr lang="en-US" dirty="0" smtClean="0"/>
              <a:t>Editing(optional)</a:t>
            </a:r>
          </a:p>
          <a:p>
            <a:pPr lvl="2"/>
            <a:r>
              <a:rPr lang="en-US" dirty="0" smtClean="0"/>
              <a:t>Assigning depth</a:t>
            </a:r>
          </a:p>
          <a:p>
            <a:pPr lvl="1"/>
            <a:r>
              <a:rPr lang="en-US" dirty="0" smtClean="0"/>
              <a:t>How to animate easily &amp; automatically?</a:t>
            </a:r>
          </a:p>
          <a:p>
            <a:pPr lvl="2"/>
            <a:r>
              <a:rPr lang="en-US" altLang="zh-CN" dirty="0" smtClean="0"/>
              <a:t>D</a:t>
            </a:r>
            <a:r>
              <a:rPr lang="en-US" dirty="0" smtClean="0"/>
              <a:t>irect attention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subjects|dolly|change</a:t>
            </a:r>
            <a:r>
              <a:rPr lang="en-US" dirty="0" smtClean="0"/>
              <a:t> </a:t>
            </a:r>
            <a:r>
              <a:rPr lang="en-US" dirty="0" err="1" smtClean="0"/>
              <a:t>dof</a:t>
            </a:r>
            <a:endParaRPr lang="en-US" dirty="0"/>
          </a:p>
        </p:txBody>
      </p:sp>
      <p:pic>
        <p:nvPicPr>
          <p:cNvPr id="6" name="2_dolly_aperture_b006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</a:t>
            </a:r>
            <a:r>
              <a:rPr lang="en-US" dirty="0" err="1" smtClean="0"/>
              <a:t>subjects|dolly|pull</a:t>
            </a:r>
            <a:r>
              <a:rPr lang="en-US" dirty="0" smtClean="0"/>
              <a:t> focus</a:t>
            </a:r>
            <a:endParaRPr lang="en-US" dirty="0"/>
          </a:p>
        </p:txBody>
      </p:sp>
      <p:pic>
        <p:nvPicPr>
          <p:cNvPr id="7" name="2_dolly_b110_dof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Study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2103437"/>
            <a:ext cx="8229600" cy="4525963"/>
          </a:xfrm>
        </p:spPr>
        <p:txBody>
          <a:bodyPr>
            <a:normAutofit lnSpcReduction="10000"/>
          </a:bodyPr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lvl="4"/>
            <a:endParaRPr lang="en-US" dirty="0" smtClean="0"/>
          </a:p>
          <a:p>
            <a:pPr lvl="4"/>
            <a:endParaRPr lang="en-US" dirty="0" smtClean="0"/>
          </a:p>
          <a:p>
            <a:pPr lvl="4"/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Did you notice any difference between the two videos?</a:t>
            </a:r>
          </a:p>
          <a:p>
            <a:pPr marL="2686050" lvl="5" indent="-514350">
              <a:buFont typeface="+mj-lt"/>
              <a:buAutoNum type="arabicPeriod"/>
            </a:pPr>
            <a:endParaRPr lang="en-US" sz="1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Which version did you prefer?</a:t>
            </a:r>
          </a:p>
          <a:p>
            <a:pPr marL="4057650" lvl="8" indent="-514350">
              <a:buFont typeface="+mj-lt"/>
              <a:buAutoNum type="arabicPeriod"/>
            </a:pPr>
            <a:endParaRPr lang="en-US" sz="1200" dirty="0" smtClean="0"/>
          </a:p>
          <a:p>
            <a:pPr marL="514350" indent="-514350">
              <a:buFont typeface="+mj-lt"/>
              <a:buAutoNum type="arabicPeriod"/>
            </a:pPr>
            <a:r>
              <a:rPr lang="en-US" sz="2400" dirty="0" smtClean="0"/>
              <a:t>Why did you prefer that version?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1447800"/>
            <a:ext cx="8001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Example #1 of 10</a:t>
            </a:r>
          </a:p>
          <a:p>
            <a:r>
              <a:rPr lang="en-US" sz="2400" dirty="0" smtClean="0"/>
              <a:t>                   Version A                                 Version B  </a:t>
            </a:r>
            <a:endParaRPr lang="en-US" sz="2400" dirty="0"/>
          </a:p>
        </p:txBody>
      </p:sp>
      <p:pic>
        <p:nvPicPr>
          <p:cNvPr id="10" name="user_study_exp2d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219200" y="2438400"/>
            <a:ext cx="3044952" cy="2029968"/>
          </a:xfrm>
          <a:prstGeom prst="rect">
            <a:avLst/>
          </a:prstGeom>
        </p:spPr>
      </p:pic>
      <p:pic>
        <p:nvPicPr>
          <p:cNvPr id="11" name="user_study_exp3d.mpg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956048" y="2465832"/>
            <a:ext cx="3044952" cy="20299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User Study</a:t>
            </a:r>
            <a:endParaRPr lang="en-US" dirty="0"/>
          </a:p>
        </p:txBody>
      </p:sp>
      <p:pic>
        <p:nvPicPr>
          <p:cNvPr id="4" name="Picture 3" descr="user_study_resul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9600" y="1168933"/>
            <a:ext cx="8076400" cy="53842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lideshow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143000" y="1576388"/>
            <a:ext cx="6858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Success rate: 103 out of 208 </a:t>
            </a:r>
          </a:p>
          <a:p>
            <a:r>
              <a:rPr lang="en-US" dirty="0" smtClean="0"/>
              <a:t>Error breakdown:	</a:t>
            </a:r>
          </a:p>
          <a:p>
            <a:pPr lvl="1"/>
            <a:r>
              <a:rPr lang="en-US" dirty="0" smtClean="0"/>
              <a:t>Error due to data (35/208 or 17%)</a:t>
            </a:r>
          </a:p>
          <a:p>
            <a:pPr lvl="1"/>
            <a:r>
              <a:rPr lang="en-US" dirty="0" smtClean="0"/>
              <a:t>Error caused by </a:t>
            </a:r>
            <a:r>
              <a:rPr lang="en-US" dirty="0" err="1" smtClean="0"/>
              <a:t>SfM</a:t>
            </a:r>
            <a:r>
              <a:rPr lang="en-US" dirty="0" smtClean="0"/>
              <a:t> (9/208 or 4%)</a:t>
            </a:r>
          </a:p>
          <a:p>
            <a:pPr lvl="1"/>
            <a:r>
              <a:rPr lang="en-US" dirty="0" smtClean="0"/>
              <a:t>Error in stereo matching (56/208 or 27%)</a:t>
            </a:r>
          </a:p>
          <a:p>
            <a:pPr lvl="1"/>
            <a:r>
              <a:rPr lang="en-US" dirty="0" smtClean="0"/>
              <a:t>Error on face detection (5/208 or 2%)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3D Pan &amp; Scan effects</a:t>
            </a:r>
          </a:p>
          <a:p>
            <a:pPr lvl="1"/>
            <a:r>
              <a:rPr lang="en-US" dirty="0" smtClean="0"/>
              <a:t>How to do layering easily &amp; automatically?</a:t>
            </a:r>
          </a:p>
          <a:p>
            <a:pPr lvl="2"/>
            <a:r>
              <a:rPr lang="en-US" dirty="0" smtClean="0"/>
              <a:t>Matting</a:t>
            </a:r>
          </a:p>
          <a:p>
            <a:pPr lvl="2"/>
            <a:r>
              <a:rPr lang="en-US" dirty="0" err="1" smtClean="0"/>
              <a:t>Inpainting</a:t>
            </a:r>
            <a:endParaRPr lang="en-US" dirty="0" smtClean="0"/>
          </a:p>
          <a:p>
            <a:pPr lvl="2"/>
            <a:r>
              <a:rPr lang="en-US" dirty="0" smtClean="0"/>
              <a:t>Editing(optional)</a:t>
            </a:r>
          </a:p>
          <a:p>
            <a:pPr lvl="2"/>
            <a:r>
              <a:rPr lang="en-US" dirty="0" smtClean="0"/>
              <a:t>Assigning depth</a:t>
            </a:r>
          </a:p>
          <a:p>
            <a:pPr lvl="1"/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How to animate easily &amp; automatically?</a:t>
            </a:r>
          </a:p>
          <a:p>
            <a:pPr lvl="2"/>
            <a:r>
              <a:rPr lang="en-US" altLang="zh-CN" dirty="0" smtClean="0">
                <a:solidFill>
                  <a:schemeClr val="bg2">
                    <a:lumMod val="75000"/>
                  </a:schemeClr>
                </a:solidFill>
              </a:rPr>
              <a:t>D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irect attention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:|4.7|6.3|20.8|3.7|4.5|14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:|4.7|6.3|20.8|3.7|4.5|1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:|4.7|6.3|20.8|3.7|4.5|14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Colin_Classics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2030</TotalTime>
  <Words>1072</Words>
  <Application>Microsoft Office PowerPoint</Application>
  <PresentationFormat>On-screen Show (4:3)</PresentationFormat>
  <Paragraphs>437</Paragraphs>
  <Slides>85</Slides>
  <Notes>75</Notes>
  <HiddenSlides>1</HiddenSlides>
  <MMClips>27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87" baseType="lpstr">
      <vt:lpstr>Colin_Classics</vt:lpstr>
      <vt:lpstr>Image</vt:lpstr>
      <vt:lpstr>Parallax Photography: Creating 3D Cinematic Effects from Stills</vt:lpstr>
      <vt:lpstr>Storytelling with Photos</vt:lpstr>
      <vt:lpstr>2D Pan &amp; Scan</vt:lpstr>
      <vt:lpstr>3D Pan &amp; Scan</vt:lpstr>
      <vt:lpstr>3D Pan &amp; Scan</vt:lpstr>
      <vt:lpstr>Slide 6</vt:lpstr>
      <vt:lpstr>Slide 7</vt:lpstr>
      <vt:lpstr>Goal</vt:lpstr>
      <vt:lpstr>Goal</vt:lpstr>
      <vt:lpstr>Single Photograph</vt:lpstr>
      <vt:lpstr>Lots of Photographs: Lightfield</vt:lpstr>
      <vt:lpstr>Two Photographs: Stereo</vt:lpstr>
      <vt:lpstr>Multi-Photographs: Our Approach</vt:lpstr>
      <vt:lpstr>Multi-Photographs: Our Approach</vt:lpstr>
      <vt:lpstr>Multi-Photographs: Our Approach</vt:lpstr>
      <vt:lpstr>Multi-Photographs: Our Approach</vt:lpstr>
      <vt:lpstr>Multi-Photographs: Our Approach</vt:lpstr>
      <vt:lpstr>Multi-Photographs: Our Approach</vt:lpstr>
      <vt:lpstr>Rendering</vt:lpstr>
      <vt:lpstr>Segments from a single viewpoint</vt:lpstr>
      <vt:lpstr>Rendering</vt:lpstr>
      <vt:lpstr>Slide 22</vt:lpstr>
      <vt:lpstr>Slide 23</vt:lpstr>
      <vt:lpstr>Slide 24</vt:lpstr>
      <vt:lpstr>Holes</vt:lpstr>
      <vt:lpstr>Inpainting</vt:lpstr>
      <vt:lpstr>Gradient guided synthesis</vt:lpstr>
      <vt:lpstr>Depth guided synthesis</vt:lpstr>
      <vt:lpstr>GPU Rendering</vt:lpstr>
      <vt:lpstr>Rendering</vt:lpstr>
      <vt:lpstr>Layer editing - Saturation</vt:lpstr>
      <vt:lpstr>Depth of Field</vt:lpstr>
      <vt:lpstr>Goal</vt:lpstr>
      <vt:lpstr>Animating</vt:lpstr>
      <vt:lpstr>Animating</vt:lpstr>
      <vt:lpstr>Animating</vt:lpstr>
      <vt:lpstr>Camera Search Space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Results</vt:lpstr>
      <vt:lpstr>0 subject|establishing dolly|</vt:lpstr>
      <vt:lpstr>0 subject|establishing dolly|</vt:lpstr>
      <vt:lpstr>0 subject|dolly out|</vt:lpstr>
      <vt:lpstr>1 subject|dolly in|</vt:lpstr>
      <vt:lpstr>1 subject|dolly in|change dof</vt:lpstr>
      <vt:lpstr>1 subject|dolly in|saturation</vt:lpstr>
      <vt:lpstr>1 subject|dolly in|saturation</vt:lpstr>
      <vt:lpstr>1 subject|dolly zoom|</vt:lpstr>
      <vt:lpstr>1 subject|dolly zoom|</vt:lpstr>
      <vt:lpstr>2 subjects|dolly|</vt:lpstr>
      <vt:lpstr>2 subjects|dolly|</vt:lpstr>
      <vt:lpstr>2 subjects|dolly|pull focus</vt:lpstr>
      <vt:lpstr>2 subjects|dolly|change dof</vt:lpstr>
      <vt:lpstr>2 subjects|dolly|pull focus</vt:lpstr>
      <vt:lpstr>User Study</vt:lpstr>
      <vt:lpstr>User Study</vt:lpstr>
      <vt:lpstr>Slide 84</vt:lpstr>
      <vt:lpstr>System Analysis</vt:lpstr>
    </vt:vector>
  </TitlesOfParts>
  <Company>Grail.CSE.UW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Parallax Photography</dc:title>
  <dc:creator>Ke Colin Zheng; Alex Colburn</dc:creator>
  <cp:lastModifiedBy>Colin Zheng</cp:lastModifiedBy>
  <cp:revision>241</cp:revision>
  <dcterms:created xsi:type="dcterms:W3CDTF">2009-05-11T07:46:51Z</dcterms:created>
  <dcterms:modified xsi:type="dcterms:W3CDTF">2009-06-03T06:05:17Z</dcterms:modified>
</cp:coreProperties>
</file>